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5" r:id="rId6"/>
    <p:sldId id="260" r:id="rId7"/>
    <p:sldId id="326" r:id="rId8"/>
    <p:sldId id="768" r:id="rId9"/>
    <p:sldId id="769" r:id="rId10"/>
    <p:sldId id="770" r:id="rId11"/>
    <p:sldId id="261" r:id="rId12"/>
    <p:sldId id="276" r:id="rId13"/>
    <p:sldId id="272" r:id="rId14"/>
    <p:sldId id="325" r:id="rId15"/>
    <p:sldId id="771" r:id="rId16"/>
    <p:sldId id="772" r:id="rId17"/>
    <p:sldId id="793" r:id="rId18"/>
    <p:sldId id="687" r:id="rId19"/>
    <p:sldId id="794" r:id="rId20"/>
    <p:sldId id="284" r:id="rId21"/>
    <p:sldId id="263" r:id="rId22"/>
    <p:sldId id="718" r:id="rId23"/>
    <p:sldId id="699" r:id="rId24"/>
    <p:sldId id="724" r:id="rId25"/>
    <p:sldId id="792" r:id="rId26"/>
    <p:sldId id="737" r:id="rId27"/>
    <p:sldId id="281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95" autoAdjust="0"/>
  </p:normalViewPr>
  <p:slideViewPr>
    <p:cSldViewPr snapToGrid="0">
      <p:cViewPr varScale="1">
        <p:scale>
          <a:sx n="119" d="100"/>
          <a:sy n="119" d="100"/>
        </p:scale>
        <p:origin x="137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03618-A8EF-F941-90C4-0203BF09A486}" type="doc">
      <dgm:prSet loTypeId="urn:microsoft.com/office/officeart/2005/8/layout/cycle7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793BE3D-A92A-4E48-BC29-0EB3AEA1BADD}">
      <dgm:prSet phldrT="[Text]"/>
      <dgm:spPr/>
      <dgm:t>
        <a:bodyPr/>
        <a:lstStyle/>
        <a:p>
          <a:r>
            <a:rPr lang="en-US" dirty="0" err="1"/>
            <a:t>Reconhecimento</a:t>
          </a:r>
          <a:endParaRPr lang="en-US" dirty="0"/>
        </a:p>
      </dgm:t>
    </dgm:pt>
    <dgm:pt modelId="{802874DF-E37A-EA4B-A61D-B4AFDB70FF95}" type="parTrans" cxnId="{46DD28DD-A97B-0240-B839-C8AFAFFB21AF}">
      <dgm:prSet/>
      <dgm:spPr/>
      <dgm:t>
        <a:bodyPr/>
        <a:lstStyle/>
        <a:p>
          <a:endParaRPr lang="en-US"/>
        </a:p>
      </dgm:t>
    </dgm:pt>
    <dgm:pt modelId="{F8D39143-B474-F94E-BEBF-705B34EF001E}" type="sibTrans" cxnId="{46DD28DD-A97B-0240-B839-C8AFAFFB21AF}">
      <dgm:prSet/>
      <dgm:spPr/>
      <dgm:t>
        <a:bodyPr/>
        <a:lstStyle/>
        <a:p>
          <a:endParaRPr lang="en-US"/>
        </a:p>
      </dgm:t>
    </dgm:pt>
    <dgm:pt modelId="{3AC38CBB-B0E2-AD47-A056-AA937475091B}">
      <dgm:prSet phldrT="[Text]"/>
      <dgm:spPr/>
      <dgm:t>
        <a:bodyPr/>
        <a:lstStyle/>
        <a:p>
          <a:r>
            <a:rPr lang="en-US" dirty="0" err="1"/>
            <a:t>Reorganização</a:t>
          </a:r>
          <a:endParaRPr lang="en-US" dirty="0"/>
        </a:p>
      </dgm:t>
    </dgm:pt>
    <dgm:pt modelId="{9A463846-CC1C-9E43-9A5E-344EE0ECB1C0}" type="parTrans" cxnId="{AF597DE6-270B-CA45-8B03-E02B3122AEC0}">
      <dgm:prSet/>
      <dgm:spPr/>
      <dgm:t>
        <a:bodyPr/>
        <a:lstStyle/>
        <a:p>
          <a:endParaRPr lang="en-US"/>
        </a:p>
      </dgm:t>
    </dgm:pt>
    <dgm:pt modelId="{4C1E1E6E-5E81-BE46-8F45-640EBC8FDEEC}" type="sibTrans" cxnId="{AF597DE6-270B-CA45-8B03-E02B3122AEC0}">
      <dgm:prSet/>
      <dgm:spPr/>
      <dgm:t>
        <a:bodyPr/>
        <a:lstStyle/>
        <a:p>
          <a:endParaRPr lang="en-US"/>
        </a:p>
      </dgm:t>
    </dgm:pt>
    <dgm:pt modelId="{1CB9C557-F9BA-2D42-B882-561AF524D505}">
      <dgm:prSet phldrT="[Text]"/>
      <dgm:spPr/>
      <dgm:t>
        <a:bodyPr/>
        <a:lstStyle/>
        <a:p>
          <a:r>
            <a:rPr lang="en-US" dirty="0" err="1"/>
            <a:t>Reconstrução</a:t>
          </a:r>
          <a:endParaRPr lang="en-US" dirty="0"/>
        </a:p>
      </dgm:t>
    </dgm:pt>
    <dgm:pt modelId="{F1650268-72F8-0240-AF08-8FFD9A570508}" type="parTrans" cxnId="{54A6C3A7-A49B-454D-A2B1-3E08F76CFE03}">
      <dgm:prSet/>
      <dgm:spPr/>
      <dgm:t>
        <a:bodyPr/>
        <a:lstStyle/>
        <a:p>
          <a:endParaRPr lang="en-US"/>
        </a:p>
      </dgm:t>
    </dgm:pt>
    <dgm:pt modelId="{740B871B-79F3-6747-A74A-E055EB59F36D}" type="sibTrans" cxnId="{54A6C3A7-A49B-454D-A2B1-3E08F76CFE03}">
      <dgm:prSet/>
      <dgm:spPr/>
      <dgm:t>
        <a:bodyPr/>
        <a:lstStyle/>
        <a:p>
          <a:endParaRPr lang="en-US"/>
        </a:p>
      </dgm:t>
    </dgm:pt>
    <dgm:pt modelId="{1E8E271B-7A16-3544-AB13-DC0BB7CC405D}" type="pres">
      <dgm:prSet presAssocID="{BF603618-A8EF-F941-90C4-0203BF09A486}" presName="Name0" presStyleCnt="0">
        <dgm:presLayoutVars>
          <dgm:dir/>
          <dgm:resizeHandles val="exact"/>
        </dgm:presLayoutVars>
      </dgm:prSet>
      <dgm:spPr/>
    </dgm:pt>
    <dgm:pt modelId="{8B5658C6-64F3-D548-AECF-52303E6A257B}" type="pres">
      <dgm:prSet presAssocID="{9793BE3D-A92A-4E48-BC29-0EB3AEA1BADD}" presName="node" presStyleLbl="node1" presStyleIdx="0" presStyleCnt="3">
        <dgm:presLayoutVars>
          <dgm:bulletEnabled val="1"/>
        </dgm:presLayoutVars>
      </dgm:prSet>
      <dgm:spPr/>
    </dgm:pt>
    <dgm:pt modelId="{B97F8717-1C89-3A48-9880-B30EEF7AB788}" type="pres">
      <dgm:prSet presAssocID="{F8D39143-B474-F94E-BEBF-705B34EF001E}" presName="sibTrans" presStyleLbl="sibTrans2D1" presStyleIdx="0" presStyleCnt="3"/>
      <dgm:spPr/>
    </dgm:pt>
    <dgm:pt modelId="{FF070BD5-5898-3C4C-B12D-84C61A90089F}" type="pres">
      <dgm:prSet presAssocID="{F8D39143-B474-F94E-BEBF-705B34EF001E}" presName="connectorText" presStyleLbl="sibTrans2D1" presStyleIdx="0" presStyleCnt="3"/>
      <dgm:spPr/>
    </dgm:pt>
    <dgm:pt modelId="{3A98CE66-C21A-0E46-A496-114AA520DF17}" type="pres">
      <dgm:prSet presAssocID="{3AC38CBB-B0E2-AD47-A056-AA937475091B}" presName="node" presStyleLbl="node1" presStyleIdx="1" presStyleCnt="3">
        <dgm:presLayoutVars>
          <dgm:bulletEnabled val="1"/>
        </dgm:presLayoutVars>
      </dgm:prSet>
      <dgm:spPr/>
    </dgm:pt>
    <dgm:pt modelId="{B9E56B5F-7403-EA4D-9DDC-EF53B9E824C5}" type="pres">
      <dgm:prSet presAssocID="{4C1E1E6E-5E81-BE46-8F45-640EBC8FDEEC}" presName="sibTrans" presStyleLbl="sibTrans2D1" presStyleIdx="1" presStyleCnt="3"/>
      <dgm:spPr/>
    </dgm:pt>
    <dgm:pt modelId="{B8E2020A-B82D-AF4A-97D5-4BAD8089B536}" type="pres">
      <dgm:prSet presAssocID="{4C1E1E6E-5E81-BE46-8F45-640EBC8FDEEC}" presName="connectorText" presStyleLbl="sibTrans2D1" presStyleIdx="1" presStyleCnt="3"/>
      <dgm:spPr/>
    </dgm:pt>
    <dgm:pt modelId="{DF8A5DC3-3EDF-2A43-882E-3E62E67E7871}" type="pres">
      <dgm:prSet presAssocID="{1CB9C557-F9BA-2D42-B882-561AF524D505}" presName="node" presStyleLbl="node1" presStyleIdx="2" presStyleCnt="3">
        <dgm:presLayoutVars>
          <dgm:bulletEnabled val="1"/>
        </dgm:presLayoutVars>
      </dgm:prSet>
      <dgm:spPr/>
    </dgm:pt>
    <dgm:pt modelId="{18CFFB8A-47DA-D247-87A6-C28BA6C0F61A}" type="pres">
      <dgm:prSet presAssocID="{740B871B-79F3-6747-A74A-E055EB59F36D}" presName="sibTrans" presStyleLbl="sibTrans2D1" presStyleIdx="2" presStyleCnt="3"/>
      <dgm:spPr/>
    </dgm:pt>
    <dgm:pt modelId="{A65EEEC1-9CB0-FD46-B443-135C1E223D1E}" type="pres">
      <dgm:prSet presAssocID="{740B871B-79F3-6747-A74A-E055EB59F36D}" presName="connectorText" presStyleLbl="sibTrans2D1" presStyleIdx="2" presStyleCnt="3"/>
      <dgm:spPr/>
    </dgm:pt>
  </dgm:ptLst>
  <dgm:cxnLst>
    <dgm:cxn modelId="{0495870D-7203-EE42-BB3F-1C60EBAFEE3D}" type="presOf" srcId="{740B871B-79F3-6747-A74A-E055EB59F36D}" destId="{18CFFB8A-47DA-D247-87A6-C28BA6C0F61A}" srcOrd="0" destOrd="0" presId="urn:microsoft.com/office/officeart/2005/8/layout/cycle7"/>
    <dgm:cxn modelId="{BD769212-D656-DF40-B1CF-D1561CB1D558}" type="presOf" srcId="{4C1E1E6E-5E81-BE46-8F45-640EBC8FDEEC}" destId="{B8E2020A-B82D-AF4A-97D5-4BAD8089B536}" srcOrd="1" destOrd="0" presId="urn:microsoft.com/office/officeart/2005/8/layout/cycle7"/>
    <dgm:cxn modelId="{DAF5C31D-1BCA-5645-B7EB-2A802629D16C}" type="presOf" srcId="{BF603618-A8EF-F941-90C4-0203BF09A486}" destId="{1E8E271B-7A16-3544-AB13-DC0BB7CC405D}" srcOrd="0" destOrd="0" presId="urn:microsoft.com/office/officeart/2005/8/layout/cycle7"/>
    <dgm:cxn modelId="{D5F67931-FFAA-6145-8F7F-D5355503CF9D}" type="presOf" srcId="{F8D39143-B474-F94E-BEBF-705B34EF001E}" destId="{FF070BD5-5898-3C4C-B12D-84C61A90089F}" srcOrd="1" destOrd="0" presId="urn:microsoft.com/office/officeart/2005/8/layout/cycle7"/>
    <dgm:cxn modelId="{F2B41A4C-4283-0446-9397-ECBB879ED64F}" type="presOf" srcId="{1CB9C557-F9BA-2D42-B882-561AF524D505}" destId="{DF8A5DC3-3EDF-2A43-882E-3E62E67E7871}" srcOrd="0" destOrd="0" presId="urn:microsoft.com/office/officeart/2005/8/layout/cycle7"/>
    <dgm:cxn modelId="{8E32DE50-238C-F94C-BFD4-A9F2A3BBF34B}" type="presOf" srcId="{9793BE3D-A92A-4E48-BC29-0EB3AEA1BADD}" destId="{8B5658C6-64F3-D548-AECF-52303E6A257B}" srcOrd="0" destOrd="0" presId="urn:microsoft.com/office/officeart/2005/8/layout/cycle7"/>
    <dgm:cxn modelId="{0CF61985-DB5A-FB46-A3B1-1C5E302A5B44}" type="presOf" srcId="{4C1E1E6E-5E81-BE46-8F45-640EBC8FDEEC}" destId="{B9E56B5F-7403-EA4D-9DDC-EF53B9E824C5}" srcOrd="0" destOrd="0" presId="urn:microsoft.com/office/officeart/2005/8/layout/cycle7"/>
    <dgm:cxn modelId="{74098B93-A72C-F749-AF52-8A5913642B0F}" type="presOf" srcId="{3AC38CBB-B0E2-AD47-A056-AA937475091B}" destId="{3A98CE66-C21A-0E46-A496-114AA520DF17}" srcOrd="0" destOrd="0" presId="urn:microsoft.com/office/officeart/2005/8/layout/cycle7"/>
    <dgm:cxn modelId="{2B592E98-378C-684E-81AA-64DA7E14044F}" type="presOf" srcId="{740B871B-79F3-6747-A74A-E055EB59F36D}" destId="{A65EEEC1-9CB0-FD46-B443-135C1E223D1E}" srcOrd="1" destOrd="0" presId="urn:microsoft.com/office/officeart/2005/8/layout/cycle7"/>
    <dgm:cxn modelId="{54A6C3A7-A49B-454D-A2B1-3E08F76CFE03}" srcId="{BF603618-A8EF-F941-90C4-0203BF09A486}" destId="{1CB9C557-F9BA-2D42-B882-561AF524D505}" srcOrd="2" destOrd="0" parTransId="{F1650268-72F8-0240-AF08-8FFD9A570508}" sibTransId="{740B871B-79F3-6747-A74A-E055EB59F36D}"/>
    <dgm:cxn modelId="{46DD28DD-A97B-0240-B839-C8AFAFFB21AF}" srcId="{BF603618-A8EF-F941-90C4-0203BF09A486}" destId="{9793BE3D-A92A-4E48-BC29-0EB3AEA1BADD}" srcOrd="0" destOrd="0" parTransId="{802874DF-E37A-EA4B-A61D-B4AFDB70FF95}" sibTransId="{F8D39143-B474-F94E-BEBF-705B34EF001E}"/>
    <dgm:cxn modelId="{AF597DE6-270B-CA45-8B03-E02B3122AEC0}" srcId="{BF603618-A8EF-F941-90C4-0203BF09A486}" destId="{3AC38CBB-B0E2-AD47-A056-AA937475091B}" srcOrd="1" destOrd="0" parTransId="{9A463846-CC1C-9E43-9A5E-344EE0ECB1C0}" sibTransId="{4C1E1E6E-5E81-BE46-8F45-640EBC8FDEEC}"/>
    <dgm:cxn modelId="{063C3CEB-3193-2745-A3A3-F96CC87EC6D0}" type="presOf" srcId="{F8D39143-B474-F94E-BEBF-705B34EF001E}" destId="{B97F8717-1C89-3A48-9880-B30EEF7AB788}" srcOrd="0" destOrd="0" presId="urn:microsoft.com/office/officeart/2005/8/layout/cycle7"/>
    <dgm:cxn modelId="{7484146C-F9EC-0E44-92F3-DB060BEAF492}" type="presParOf" srcId="{1E8E271B-7A16-3544-AB13-DC0BB7CC405D}" destId="{8B5658C6-64F3-D548-AECF-52303E6A257B}" srcOrd="0" destOrd="0" presId="urn:microsoft.com/office/officeart/2005/8/layout/cycle7"/>
    <dgm:cxn modelId="{0EB8B342-AAF0-9F4A-A1FF-91E7598A4808}" type="presParOf" srcId="{1E8E271B-7A16-3544-AB13-DC0BB7CC405D}" destId="{B97F8717-1C89-3A48-9880-B30EEF7AB788}" srcOrd="1" destOrd="0" presId="urn:microsoft.com/office/officeart/2005/8/layout/cycle7"/>
    <dgm:cxn modelId="{07DBC924-8A2D-F944-AC82-F279E7A4205A}" type="presParOf" srcId="{B97F8717-1C89-3A48-9880-B30EEF7AB788}" destId="{FF070BD5-5898-3C4C-B12D-84C61A90089F}" srcOrd="0" destOrd="0" presId="urn:microsoft.com/office/officeart/2005/8/layout/cycle7"/>
    <dgm:cxn modelId="{F7054862-CCD9-EF47-8B23-D9E1F79787F5}" type="presParOf" srcId="{1E8E271B-7A16-3544-AB13-DC0BB7CC405D}" destId="{3A98CE66-C21A-0E46-A496-114AA520DF17}" srcOrd="2" destOrd="0" presId="urn:microsoft.com/office/officeart/2005/8/layout/cycle7"/>
    <dgm:cxn modelId="{8A83263A-0514-3141-998E-2464DCBEDAA2}" type="presParOf" srcId="{1E8E271B-7A16-3544-AB13-DC0BB7CC405D}" destId="{B9E56B5F-7403-EA4D-9DDC-EF53B9E824C5}" srcOrd="3" destOrd="0" presId="urn:microsoft.com/office/officeart/2005/8/layout/cycle7"/>
    <dgm:cxn modelId="{92049CB3-8C1A-C340-84A7-670E914D58AF}" type="presParOf" srcId="{B9E56B5F-7403-EA4D-9DDC-EF53B9E824C5}" destId="{B8E2020A-B82D-AF4A-97D5-4BAD8089B536}" srcOrd="0" destOrd="0" presId="urn:microsoft.com/office/officeart/2005/8/layout/cycle7"/>
    <dgm:cxn modelId="{6E91891F-16A0-D449-A099-4B5880E9D705}" type="presParOf" srcId="{1E8E271B-7A16-3544-AB13-DC0BB7CC405D}" destId="{DF8A5DC3-3EDF-2A43-882E-3E62E67E7871}" srcOrd="4" destOrd="0" presId="urn:microsoft.com/office/officeart/2005/8/layout/cycle7"/>
    <dgm:cxn modelId="{D4636EC0-022F-3A4B-A96A-01C10F82094E}" type="presParOf" srcId="{1E8E271B-7A16-3544-AB13-DC0BB7CC405D}" destId="{18CFFB8A-47DA-D247-87A6-C28BA6C0F61A}" srcOrd="5" destOrd="0" presId="urn:microsoft.com/office/officeart/2005/8/layout/cycle7"/>
    <dgm:cxn modelId="{47710B60-8EB5-F944-B37E-84782992AD5C}" type="presParOf" srcId="{18CFFB8A-47DA-D247-87A6-C28BA6C0F61A}" destId="{A65EEEC1-9CB0-FD46-B443-135C1E223D1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658C6-64F3-D548-AECF-52303E6A257B}">
      <dsp:nvSpPr>
        <dsp:cNvPr id="0" name=""/>
        <dsp:cNvSpPr/>
      </dsp:nvSpPr>
      <dsp:spPr>
        <a:xfrm>
          <a:off x="1391499" y="862"/>
          <a:ext cx="1574478" cy="7872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Reconhecimento</a:t>
          </a:r>
          <a:endParaRPr lang="en-US" sz="1400" kern="1200" dirty="0"/>
        </a:p>
      </dsp:txBody>
      <dsp:txXfrm>
        <a:off x="1414556" y="23919"/>
        <a:ext cx="1528364" cy="741125"/>
      </dsp:txXfrm>
    </dsp:sp>
    <dsp:sp modelId="{B97F8717-1C89-3A48-9880-B30EEF7AB788}">
      <dsp:nvSpPr>
        <dsp:cNvPr id="0" name=""/>
        <dsp:cNvSpPr/>
      </dsp:nvSpPr>
      <dsp:spPr>
        <a:xfrm rot="3600000">
          <a:off x="2418555" y="1382475"/>
          <a:ext cx="820282" cy="275533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01215" y="1437582"/>
        <a:ext cx="654962" cy="165319"/>
      </dsp:txXfrm>
    </dsp:sp>
    <dsp:sp modelId="{3A98CE66-C21A-0E46-A496-114AA520DF17}">
      <dsp:nvSpPr>
        <dsp:cNvPr id="0" name=""/>
        <dsp:cNvSpPr/>
      </dsp:nvSpPr>
      <dsp:spPr>
        <a:xfrm>
          <a:off x="2691414" y="2252382"/>
          <a:ext cx="1574478" cy="7872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Reorganização</a:t>
          </a:r>
          <a:endParaRPr lang="en-US" sz="1400" kern="1200" dirty="0"/>
        </a:p>
      </dsp:txBody>
      <dsp:txXfrm>
        <a:off x="2714471" y="2275439"/>
        <a:ext cx="1528364" cy="741125"/>
      </dsp:txXfrm>
    </dsp:sp>
    <dsp:sp modelId="{B9E56B5F-7403-EA4D-9DDC-EF53B9E824C5}">
      <dsp:nvSpPr>
        <dsp:cNvPr id="0" name=""/>
        <dsp:cNvSpPr/>
      </dsp:nvSpPr>
      <dsp:spPr>
        <a:xfrm rot="10800000">
          <a:off x="1768597" y="2508235"/>
          <a:ext cx="820282" cy="275533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851257" y="2563342"/>
        <a:ext cx="654962" cy="165319"/>
      </dsp:txXfrm>
    </dsp:sp>
    <dsp:sp modelId="{DF8A5DC3-3EDF-2A43-882E-3E62E67E7871}">
      <dsp:nvSpPr>
        <dsp:cNvPr id="0" name=""/>
        <dsp:cNvSpPr/>
      </dsp:nvSpPr>
      <dsp:spPr>
        <a:xfrm>
          <a:off x="91583" y="2252382"/>
          <a:ext cx="1574478" cy="7872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Reconstrução</a:t>
          </a:r>
          <a:endParaRPr lang="en-US" sz="1400" kern="1200" dirty="0"/>
        </a:p>
      </dsp:txBody>
      <dsp:txXfrm>
        <a:off x="114640" y="2275439"/>
        <a:ext cx="1528364" cy="741125"/>
      </dsp:txXfrm>
    </dsp:sp>
    <dsp:sp modelId="{18CFFB8A-47DA-D247-87A6-C28BA6C0F61A}">
      <dsp:nvSpPr>
        <dsp:cNvPr id="0" name=""/>
        <dsp:cNvSpPr/>
      </dsp:nvSpPr>
      <dsp:spPr>
        <a:xfrm rot="18000000">
          <a:off x="1118639" y="1382475"/>
          <a:ext cx="820282" cy="275533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01299" y="1437582"/>
        <a:ext cx="654962" cy="165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82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solidFill>
            <a:srgbClr val="FFFFFF"/>
          </a:solidFill>
          <a:ln/>
        </p:spPr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</a:rPr>
              <a:t>A) </a:t>
            </a:r>
            <a:r>
              <a:rPr lang="en-US" dirty="0" err="1">
                <a:latin typeface="Times New Roman" charset="0"/>
              </a:rPr>
              <a:t>Formulação</a:t>
            </a:r>
            <a:r>
              <a:rPr lang="en-US" dirty="0">
                <a:latin typeface="Times New Roman" charset="0"/>
              </a:rPr>
              <a:t> original dos </a:t>
            </a:r>
            <a:r>
              <a:rPr lang="en-US" dirty="0" err="1">
                <a:latin typeface="Times New Roman" charset="0"/>
              </a:rPr>
              <a:t>caminho</a:t>
            </a:r>
            <a:r>
              <a:rPr lang="en-US" dirty="0">
                <a:latin typeface="Times New Roman" charset="0"/>
              </a:rPr>
              <a:t> original dos </a:t>
            </a:r>
            <a:r>
              <a:rPr lang="en-US" dirty="0" err="1">
                <a:latin typeface="Times New Roman" charset="0"/>
              </a:rPr>
              <a:t>impulsos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em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primatas</a:t>
            </a:r>
            <a:endParaRPr lang="en-US" dirty="0">
              <a:latin typeface="Times New Roman" charset="0"/>
            </a:endParaRPr>
          </a:p>
          <a:p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RF -&gt; Campo Receptor de </a:t>
            </a:r>
            <a:r>
              <a:rPr lang="en-US" dirty="0" err="1">
                <a:latin typeface="Times New Roman" charset="0"/>
              </a:rPr>
              <a:t>Impulsos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º -&gt; </a:t>
            </a:r>
            <a:r>
              <a:rPr lang="en-US" dirty="0" err="1">
                <a:latin typeface="Times New Roman" charset="0"/>
              </a:rPr>
              <a:t>Tamanho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médio</a:t>
            </a:r>
            <a:r>
              <a:rPr lang="en-US" dirty="0">
                <a:latin typeface="Times New Roman" charset="0"/>
              </a:rPr>
              <a:t> do campo receptor dos </a:t>
            </a:r>
            <a:r>
              <a:rPr lang="en-US" dirty="0" err="1">
                <a:latin typeface="Times New Roman" charset="0"/>
              </a:rPr>
              <a:t>neurônios</a:t>
            </a:r>
            <a:r>
              <a:rPr lang="en-US" dirty="0">
                <a:latin typeface="Times New Roman" charset="0"/>
              </a:rPr>
              <a:t> dessa </a:t>
            </a:r>
            <a:r>
              <a:rPr lang="en-US" dirty="0" err="1">
                <a:latin typeface="Times New Roman" charset="0"/>
              </a:rPr>
              <a:t>área</a:t>
            </a:r>
            <a:endParaRPr lang="en-US" dirty="0">
              <a:latin typeface="Times New Roman" charset="0"/>
            </a:endParaRPr>
          </a:p>
          <a:p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V1 -&gt; Cortex Visual </a:t>
            </a:r>
            <a:r>
              <a:rPr lang="en-US" dirty="0" err="1">
                <a:latin typeface="Times New Roman" charset="0"/>
              </a:rPr>
              <a:t>Primário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V2 -&gt; Cortex Visual </a:t>
            </a:r>
            <a:r>
              <a:rPr lang="en-US" dirty="0" err="1">
                <a:latin typeface="Times New Roman" charset="0"/>
              </a:rPr>
              <a:t>Secundário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V4 -&gt; </a:t>
            </a:r>
            <a:r>
              <a:rPr lang="en-US" dirty="0" err="1">
                <a:latin typeface="Times New Roman" charset="0"/>
              </a:rPr>
              <a:t>Área</a:t>
            </a:r>
            <a:r>
              <a:rPr lang="en-US" dirty="0">
                <a:latin typeface="Times New Roman" charset="0"/>
              </a:rPr>
              <a:t> Visual V4</a:t>
            </a:r>
          </a:p>
          <a:p>
            <a:r>
              <a:rPr lang="en-US" dirty="0">
                <a:latin typeface="Times New Roman" charset="0"/>
              </a:rPr>
              <a:t>TEO -&gt; Cortex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inferotemporal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posterior</a:t>
            </a:r>
          </a:p>
          <a:p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TE -&gt; </a:t>
            </a:r>
            <a:r>
              <a:rPr lang="en-US" dirty="0">
                <a:latin typeface="Times New Roman" charset="0"/>
              </a:rPr>
              <a:t> Cortex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inferotemporal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anterior</a:t>
            </a:r>
          </a:p>
          <a:p>
            <a:endParaRPr lang="pt-B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V1 e V2 são seletivos para pequenas features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como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linhas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orientadas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Times New Roman" charset="0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V4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agrega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respostas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de V1 e V2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TEO e TE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agregas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respostas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também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Times New Roman" charset="0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Times New Roman" charset="0"/>
              <a:cs typeface="Arial"/>
              <a:sym typeface="Arial"/>
            </a:endParaRP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Até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que o Cortex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VentroLateral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Prefrontal (VLPFC) e Cortex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OrbitoFrontal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(OFC) tome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decisões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sobre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o que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está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sendo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Times New Roman" charset="0"/>
                <a:cs typeface="Arial"/>
                <a:sym typeface="Arial"/>
              </a:rPr>
              <a:t> visto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7519AF7-2AC1-344B-8894-7F56824D3322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Gill Sans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7519AF7-2AC1-344B-8894-7F56824D3322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769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1pPr>
            <a:lvl2pPr marL="710419" indent="-273239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2pPr>
            <a:lvl3pPr marL="1092953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3pPr>
            <a:lvl4pPr marL="1530135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4pPr>
            <a:lvl5pPr marL="1967317" indent="-218591" defTabSz="924457" eaLnBrk="0" hangingPunct="0">
              <a:defRPr sz="1100" b="1">
                <a:solidFill>
                  <a:srgbClr val="FFFF00"/>
                </a:solidFill>
                <a:latin typeface="Arial" charset="0"/>
              </a:defRPr>
            </a:lvl5pPr>
            <a:lvl6pPr marL="2404498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6pPr>
            <a:lvl7pPr marL="284168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7pPr>
            <a:lvl8pPr marL="3278860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8pPr>
            <a:lvl9pPr marL="3716042" indent="-218591" algn="ctr" defTabSz="924457" eaLnBrk="0" fontAlgn="base" hangingPunct="0">
              <a:spcBef>
                <a:spcPct val="50000"/>
              </a:spcBef>
              <a:spcAft>
                <a:spcPct val="0"/>
              </a:spcAft>
              <a:defRPr sz="11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fld id="{E799F068-481A-489E-8FA3-334CDEE42BAC}" type="slidenum">
              <a:rPr lang="en-US" sz="1200" b="0">
                <a:solidFill>
                  <a:schemeClr val="bg1"/>
                </a:solidFill>
              </a:rPr>
              <a:pPr eaLnBrk="1" hangingPunct="1"/>
              <a:t>20</a:t>
            </a:fld>
            <a:endParaRPr lang="en-US" sz="1200" b="0">
              <a:solidFill>
                <a:schemeClr val="bg1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5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ec8fb71d9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ec8fb71d9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908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62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ec8fb71d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ec8fb71d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ec8fb71d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ec8fb71d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c8fb71d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c8fb71d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ec8fb71d9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ec8fb71d9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c8fb71d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c8fb71d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52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5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Brain</a:t>
            </a:r>
            <a:r>
              <a:rPr lang="en-US" baseline="0"/>
              <a:t> is amazing, but is not remarkable not all the time</a:t>
            </a:r>
          </a:p>
          <a:p>
            <a:endParaRPr lang="en-US" baseline="0"/>
          </a:p>
          <a:p>
            <a:r>
              <a:rPr lang="en-US" baseline="0"/>
              <a:t>Two alternating pictures, repeated, different by one thing</a:t>
            </a:r>
          </a:p>
          <a:p>
            <a:endParaRPr lang="en-US" baseline="0"/>
          </a:p>
          <a:p>
            <a:r>
              <a:rPr lang="en-US" baseline="0"/>
              <a:t>Raise when you see it</a:t>
            </a:r>
          </a:p>
          <a:p>
            <a:endParaRPr lang="en-US" baseline="0"/>
          </a:p>
          <a:p>
            <a:r>
              <a:rPr lang="en-US" baseline="0"/>
              <a:t>This one is easy, try another 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9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4812507"/>
            <a:ext cx="1587302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26-Sep-17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4812507"/>
            <a:ext cx="100349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" y="4832435"/>
            <a:ext cx="219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Geneva"/>
              </a:rPr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420353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660874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26" Type="http://schemas.openxmlformats.org/officeDocument/2006/relationships/image" Target="../media/image47.jpeg"/><Relationship Id="rId3" Type="http://schemas.openxmlformats.org/officeDocument/2006/relationships/image" Target="../media/image24.tiff"/><Relationship Id="rId21" Type="http://schemas.openxmlformats.org/officeDocument/2006/relationships/image" Target="../media/image42.jpeg"/><Relationship Id="rId34" Type="http://schemas.openxmlformats.org/officeDocument/2006/relationships/hyperlink" Target="http://www.picsearch.com/" TargetMode="External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jpeg"/><Relationship Id="rId25" Type="http://schemas.openxmlformats.org/officeDocument/2006/relationships/image" Target="../media/image46.jpe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7.jpeg"/><Relationship Id="rId20" Type="http://schemas.openxmlformats.org/officeDocument/2006/relationships/image" Target="../media/image41.jpeg"/><Relationship Id="rId29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32" Type="http://schemas.openxmlformats.org/officeDocument/2006/relationships/image" Target="../media/image53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23" Type="http://schemas.openxmlformats.org/officeDocument/2006/relationships/image" Target="../media/image44.jpeg"/><Relationship Id="rId28" Type="http://schemas.openxmlformats.org/officeDocument/2006/relationships/image" Target="../media/image49.jpeg"/><Relationship Id="rId10" Type="http://schemas.openxmlformats.org/officeDocument/2006/relationships/image" Target="../media/image31.jpeg"/><Relationship Id="rId19" Type="http://schemas.openxmlformats.org/officeDocument/2006/relationships/image" Target="../media/image40.jpeg"/><Relationship Id="rId31" Type="http://schemas.openxmlformats.org/officeDocument/2006/relationships/image" Target="../media/image52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Relationship Id="rId22" Type="http://schemas.openxmlformats.org/officeDocument/2006/relationships/image" Target="../media/image43.jpeg"/><Relationship Id="rId27" Type="http://schemas.openxmlformats.org/officeDocument/2006/relationships/image" Target="../media/image48.jpeg"/><Relationship Id="rId30" Type="http://schemas.openxmlformats.org/officeDocument/2006/relationships/image" Target="../media/image51.jpeg"/><Relationship Id="rId35" Type="http://schemas.openxmlformats.org/officeDocument/2006/relationships/image" Target="../media/image55.png"/><Relationship Id="rId8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60.jpe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images.google.com/imgres?imgurl=http://www.ini.unizh.ch/~tobi/eye.gif&amp;imgrefurl=http://www.ini.unizh.ch/public-cgi-bin/announce_proj.cgi?page=details&amp;key=38&amp;h=300&amp;w=400&amp;sz=32&amp;tbnid=zsLCNmwY-qMJ:&amp;tbnh=90&amp;tbnw=120&amp;hl=en&amp;start=22&amp;prev=/images?q=eye+gif&amp;start=20&amp;svnum=10&amp;hl=en&amp;lr=&amp;rls=GGLG,GGLG:2005-34,GGLG:en&amp;sa=N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images.google.com/imgres?imgurl=http://www.turboread.com/images/brain.gif&amp;imgrefurl=http://www.turboread.com/poor_concentration.htm&amp;h=364&amp;w=434&amp;sz=7&amp;tbnid=DvCRVkU10kEJ:&amp;tbnh=103&amp;tbnw=123&amp;hl=en&amp;start=1&amp;prev=/images?q=brain+.gif&amp;svnum=10&amp;hl=en&amp;lr=&amp;rls=GGLG,GGLG:2005-34,GGLG:en&amp;sa=N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images.google.com/imgres?imgurl=http://www.computergate.com/products/images/tb181/MDCLQP4.jpg&amp;imgrefurl=http://www.computergate.com/products/category.cfm?prodseq=F2&amp;h=340&amp;w=340&amp;sz=11&amp;tbnid=5a4dx2QsWasJ:&amp;tbnh=115&amp;tbnw=115&amp;hl=en&amp;start=1&amp;prev=/images?q=web+camera&amp;svnum=10&amp;hl=en&amp;lr=&amp;rls=GGLG,GGLG:2005-34,GGLG:en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751400"/>
            <a:ext cx="8520600" cy="10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Visão Computacional, </a:t>
            </a:r>
            <a:r>
              <a:rPr lang="pt-BR" sz="3600" i="1" dirty="0" err="1"/>
              <a:t>Deep</a:t>
            </a:r>
            <a:r>
              <a:rPr lang="pt-BR" sz="3600" i="1" dirty="0"/>
              <a:t> Learning </a:t>
            </a:r>
            <a:endParaRPr sz="36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(e suas aplicações com Inteligência Artificial)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6225" y="3206950"/>
            <a:ext cx="85206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Vitor Bruno de Oliveira Barth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4525" y="262375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</a:rPr>
              <a:t>Instituto Federal de Educação, Ciência e Tecnologia de Mato Grosso</a:t>
            </a:r>
            <a:br>
              <a:rPr lang="pt-BR" sz="1800">
                <a:solidFill>
                  <a:srgbClr val="999999"/>
                </a:solidFill>
              </a:rPr>
            </a:br>
            <a:r>
              <a:rPr lang="pt-BR" sz="1800">
                <a:solidFill>
                  <a:srgbClr val="999999"/>
                </a:solidFill>
              </a:rPr>
              <a:t>Campus Cuiabá - “Octayde Jorge da Silva”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525" y="434315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</a:rPr>
              <a:t>Cuiabá-MT</a:t>
            </a:r>
            <a:endParaRPr sz="18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</a:rPr>
              <a:t>2018</a:t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01;p19">
            <a:extLst>
              <a:ext uri="{FF2B5EF4-FFF2-40B4-BE49-F238E27FC236}">
                <a16:creationId xmlns:a16="http://schemas.microsoft.com/office/drawing/2014/main" id="{011FC33B-CADB-4188-BA68-DF86E09FF09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Algumas considerações sobre a visão</a:t>
            </a:r>
          </a:p>
        </p:txBody>
      </p:sp>
      <p:sp>
        <p:nvSpPr>
          <p:cNvPr id="24" name="Google Shape;102;p19">
            <a:extLst>
              <a:ext uri="{FF2B5EF4-FFF2-40B4-BE49-F238E27FC236}">
                <a16:creationId xmlns:a16="http://schemas.microsoft.com/office/drawing/2014/main" id="{68037F5C-8F14-4B71-BBE4-8C00F6B7207E}"/>
              </a:ext>
            </a:extLst>
          </p:cNvPr>
          <p:cNvSpPr txBox="1"/>
          <p:nvPr/>
        </p:nvSpPr>
        <p:spPr>
          <a:xfrm>
            <a:off x="163200" y="1135075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O mundo é composto de objetos rígidos ou com partes rígidas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Superfícies de objetos têm cores e textura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Objetos da mesma classe têm partes semelhantes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A projeção do mundo 3D para o 2D é única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Objetos são opacos e objetos próximos sobrepõe objetos distantes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Em uma imagem existem objetos em diversas distâncias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Ações são realizadas por agentes com objetivos e intenções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EF95C406-8141-436D-A7BA-68067CD71692}"/>
              </a:ext>
            </a:extLst>
          </p:cNvPr>
          <p:cNvSpPr txBox="1">
            <a:spLocks noChangeArrowheads="1"/>
          </p:cNvSpPr>
          <p:nvPr/>
        </p:nvSpPr>
        <p:spPr>
          <a:xfrm>
            <a:off x="889000" y="4263500"/>
            <a:ext cx="7366000" cy="9715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tx1"/>
                </a:solidFill>
              </a:rPr>
              <a:t>É impossível implementar isso manualmente! Alguns desses parâmetros devem ser ‘aprendidos’</a:t>
            </a:r>
          </a:p>
        </p:txBody>
      </p:sp>
    </p:spTree>
    <p:extLst>
      <p:ext uri="{BB962C8B-B14F-4D97-AF65-F5344CB8AC3E}">
        <p14:creationId xmlns:p14="http://schemas.microsoft.com/office/powerpoint/2010/main" val="169373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O objetivo da Visão Computacional:</a:t>
            </a:r>
            <a:endParaRPr b="1" dirty="0"/>
          </a:p>
        </p:txBody>
      </p:sp>
      <p:sp>
        <p:nvSpPr>
          <p:cNvPr id="95" name="Google Shape;95;p18"/>
          <p:cNvSpPr txBox="1"/>
          <p:nvPr/>
        </p:nvSpPr>
        <p:spPr>
          <a:xfrm>
            <a:off x="163200" y="994050"/>
            <a:ext cx="8817600" cy="3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1800" dirty="0"/>
              <a:t>Uma imagem de 200 x 200 pixels RGB é somente uma matriz com 120.000 valores.</a:t>
            </a:r>
            <a:endParaRPr lang="pt-BR" sz="1800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</a:rPr>
              <a:t>Significado </a:t>
            </a:r>
            <a:r>
              <a:rPr lang="pt-BR" sz="1800" dirty="0">
                <a:solidFill>
                  <a:schemeClr val="dk1"/>
                </a:solidFill>
              </a:rPr>
              <a:t>é muito </a:t>
            </a:r>
            <a:r>
              <a:rPr lang="pt-BR" sz="1800" b="1" dirty="0">
                <a:solidFill>
                  <a:schemeClr val="dk1"/>
                </a:solidFill>
              </a:rPr>
              <a:t>diferente </a:t>
            </a:r>
            <a:r>
              <a:rPr lang="pt-BR" sz="1800" dirty="0">
                <a:solidFill>
                  <a:schemeClr val="dk1"/>
                </a:solidFill>
              </a:rPr>
              <a:t>de </a:t>
            </a:r>
            <a:r>
              <a:rPr lang="pt-BR" sz="1800" b="1" dirty="0">
                <a:solidFill>
                  <a:schemeClr val="dk1"/>
                </a:solidFill>
              </a:rPr>
              <a:t>pixels</a:t>
            </a:r>
            <a:r>
              <a:rPr lang="pt-BR" sz="1800" dirty="0">
                <a:solidFill>
                  <a:schemeClr val="dk1"/>
                </a:solidFill>
              </a:rPr>
              <a:t>. Visão computacional </a:t>
            </a:r>
            <a:r>
              <a:rPr lang="pt-BR" sz="1800" b="1" dirty="0">
                <a:solidFill>
                  <a:schemeClr val="dk1"/>
                </a:solidFill>
              </a:rPr>
              <a:t>interliga</a:t>
            </a:r>
            <a:r>
              <a:rPr lang="pt-BR" sz="1800" dirty="0">
                <a:solidFill>
                  <a:schemeClr val="dk1"/>
                </a:solidFill>
              </a:rPr>
              <a:t> ambos.</a:t>
            </a: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288" y="2040273"/>
            <a:ext cx="5397424" cy="29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checkershadow_illusion4m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021748"/>
            <a:ext cx="46291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885950" y="949024"/>
            <a:ext cx="1143000" cy="4057650"/>
            <a:chOff x="2544" y="576"/>
            <a:chExt cx="960" cy="3408"/>
          </a:xfrm>
        </p:grpSpPr>
        <p:sp>
          <p:nvSpPr>
            <p:cNvPr id="116744" name="Rectangle 4"/>
            <p:cNvSpPr>
              <a:spLocks noChangeArrowheads="1"/>
            </p:cNvSpPr>
            <p:nvPr/>
          </p:nvSpPr>
          <p:spPr bwMode="auto">
            <a:xfrm>
              <a:off x="2544" y="576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745" name="Rectangle 5"/>
            <p:cNvSpPr>
              <a:spLocks noChangeArrowheads="1"/>
            </p:cNvSpPr>
            <p:nvPr/>
          </p:nvSpPr>
          <p:spPr bwMode="auto">
            <a:xfrm>
              <a:off x="3168" y="576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57225" y="1707548"/>
            <a:ext cx="4057650" cy="1943100"/>
            <a:chOff x="1488" y="1152"/>
            <a:chExt cx="3408" cy="1632"/>
          </a:xfrm>
        </p:grpSpPr>
        <p:sp>
          <p:nvSpPr>
            <p:cNvPr id="116741" name="Rectangle 8"/>
            <p:cNvSpPr>
              <a:spLocks noChangeArrowheads="1"/>
            </p:cNvSpPr>
            <p:nvPr/>
          </p:nvSpPr>
          <p:spPr bwMode="auto">
            <a:xfrm rot="5400000">
              <a:off x="3024" y="240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742" name="Rectangle 9"/>
            <p:cNvSpPr>
              <a:spLocks noChangeArrowheads="1"/>
            </p:cNvSpPr>
            <p:nvPr/>
          </p:nvSpPr>
          <p:spPr bwMode="auto">
            <a:xfrm rot="5400000">
              <a:off x="3024" y="-384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743" name="Rectangle 10"/>
            <p:cNvSpPr>
              <a:spLocks noChangeArrowheads="1"/>
            </p:cNvSpPr>
            <p:nvPr/>
          </p:nvSpPr>
          <p:spPr bwMode="auto">
            <a:xfrm rot="5400000">
              <a:off x="3024" y="912"/>
              <a:ext cx="336" cy="3408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12" name="Google Shape;94;p18">
            <a:extLst>
              <a:ext uri="{FF2B5EF4-FFF2-40B4-BE49-F238E27FC236}">
                <a16:creationId xmlns:a16="http://schemas.microsoft.com/office/drawing/2014/main" id="{E0D2C386-CCDC-4D1D-A9AD-3C550BE68985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8D3D7324-4486-401F-AD9F-C535F036A48F}"/>
              </a:ext>
            </a:extLst>
          </p:cNvPr>
          <p:cNvSpPr txBox="1"/>
          <p:nvPr/>
        </p:nvSpPr>
        <p:spPr>
          <a:xfrm>
            <a:off x="5486400" y="936691"/>
            <a:ext cx="3571875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Identificação de cores</a:t>
            </a:r>
          </a:p>
        </p:txBody>
      </p:sp>
    </p:spTree>
    <p:extLst>
      <p:ext uri="{BB962C8B-B14F-4D97-AF65-F5344CB8AC3E}">
        <p14:creationId xmlns:p14="http://schemas.microsoft.com/office/powerpoint/2010/main" val="385242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2" descr="canalbridge"/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700" y="936691"/>
            <a:ext cx="4945769" cy="3707834"/>
          </a:xfrm>
          <a:noFill/>
        </p:spPr>
      </p:pic>
      <p:sp>
        <p:nvSpPr>
          <p:cNvPr id="112644" name="Text Box 3"/>
          <p:cNvSpPr txBox="1">
            <a:spLocks noChangeArrowheads="1"/>
          </p:cNvSpPr>
          <p:nvPr/>
        </p:nvSpPr>
        <p:spPr bwMode="auto">
          <a:xfrm>
            <a:off x="5486400" y="4457700"/>
            <a:ext cx="2457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 err="1"/>
              <a:t>Rensink</a:t>
            </a:r>
            <a:r>
              <a:rPr lang="en-US" sz="1050"/>
              <a:t>, </a:t>
            </a:r>
            <a:r>
              <a:rPr lang="en-US" sz="1050" err="1"/>
              <a:t>O’regan</a:t>
            </a:r>
            <a:r>
              <a:rPr lang="en-US" sz="1050"/>
              <a:t>, Simon, etc. </a:t>
            </a:r>
          </a:p>
        </p:txBody>
      </p:sp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2F9E0DF9-0BF2-4E9E-BE4F-F5169447C125}"/>
              </a:ext>
            </a:extLst>
          </p:cNvPr>
          <p:cNvSpPr txBox="1"/>
          <p:nvPr/>
        </p:nvSpPr>
        <p:spPr>
          <a:xfrm>
            <a:off x="5486400" y="936691"/>
            <a:ext cx="3571875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Identificação de cores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Cegueira à mudança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13180127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2"/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12695" y="936691"/>
            <a:ext cx="4943778" cy="3707834"/>
          </a:xfrm>
          <a:noFill/>
        </p:spPr>
      </p:pic>
      <p:sp>
        <p:nvSpPr>
          <p:cNvPr id="112644" name="Text Box 3"/>
          <p:cNvSpPr txBox="1">
            <a:spLocks noChangeArrowheads="1"/>
          </p:cNvSpPr>
          <p:nvPr/>
        </p:nvSpPr>
        <p:spPr bwMode="auto">
          <a:xfrm>
            <a:off x="5486400" y="4457700"/>
            <a:ext cx="2457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 dirty="0" err="1"/>
              <a:t>Rensink</a:t>
            </a:r>
            <a:r>
              <a:rPr lang="en-US" sz="1050" dirty="0"/>
              <a:t>, </a:t>
            </a:r>
            <a:r>
              <a:rPr lang="en-US" sz="1050" dirty="0" err="1"/>
              <a:t>O’regan</a:t>
            </a:r>
            <a:r>
              <a:rPr lang="en-US" sz="1050" dirty="0"/>
              <a:t>, Simon, etc. </a:t>
            </a:r>
          </a:p>
        </p:txBody>
      </p:sp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F103692F-7764-4A3B-9501-FD6BEB7F32E1}"/>
              </a:ext>
            </a:extLst>
          </p:cNvPr>
          <p:cNvSpPr txBox="1"/>
          <p:nvPr/>
        </p:nvSpPr>
        <p:spPr>
          <a:xfrm>
            <a:off x="5486400" y="936691"/>
            <a:ext cx="3571875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Identificação de cores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Cegueira à mudança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4007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250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Comparação com a Visão Humana</a:t>
            </a:r>
          </a:p>
        </p:txBody>
      </p:sp>
      <p:pic>
        <p:nvPicPr>
          <p:cNvPr id="5" name="Picture 1027" descr="kersten-shadows">
            <a:extLst>
              <a:ext uri="{FF2B5EF4-FFF2-40B4-BE49-F238E27FC236}">
                <a16:creationId xmlns:a16="http://schemas.microsoft.com/office/drawing/2014/main" id="{F72D6E3F-BE6B-4D47-8D39-CB1831B2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50" y="1092200"/>
            <a:ext cx="4857750" cy="393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B99AE186-805D-4ACD-AE89-BE22C5491B57}"/>
              </a:ext>
            </a:extLst>
          </p:cNvPr>
          <p:cNvSpPr txBox="1"/>
          <p:nvPr/>
        </p:nvSpPr>
        <p:spPr>
          <a:xfrm>
            <a:off x="5486400" y="936691"/>
            <a:ext cx="3571875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Identificação de cores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Cegueira à mudança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/>
              <a:t>Sombras e profundidade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19995276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4;p18">
            <a:extLst>
              <a:ext uri="{FF2B5EF4-FFF2-40B4-BE49-F238E27FC236}">
                <a16:creationId xmlns:a16="http://schemas.microsoft.com/office/drawing/2014/main" id="{4E202750-7434-4CED-BAB8-DB8EF1C6AD83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Hubel e Wiesel (1962) descobriram neurônios V1</a:t>
            </a:r>
            <a:br>
              <a:rPr lang="pt-BR" sz="2800" b="1" dirty="0"/>
            </a:br>
            <a:r>
              <a:rPr lang="pt-BR" sz="2800" b="1" dirty="0"/>
              <a:t>sensíveis à orientação</a:t>
            </a:r>
          </a:p>
        </p:txBody>
      </p:sp>
      <p:pic>
        <p:nvPicPr>
          <p:cNvPr id="1032" name="Picture 8" descr="Resultado de imagem para Hubel and Wiesel">
            <a:extLst>
              <a:ext uri="{FF2B5EF4-FFF2-40B4-BE49-F238E27FC236}">
                <a16:creationId xmlns:a16="http://schemas.microsoft.com/office/drawing/2014/main" id="{C57000DF-FC9D-4B59-A1D4-B5DEAA43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57276"/>
            <a:ext cx="3781018" cy="40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08411724-454A-4248-83C3-EAF651E52336}"/>
              </a:ext>
            </a:extLst>
          </p:cNvPr>
          <p:cNvSpPr txBox="1"/>
          <p:nvPr/>
        </p:nvSpPr>
        <p:spPr>
          <a:xfrm>
            <a:off x="4413108" y="1057276"/>
            <a:ext cx="4511817" cy="373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dirty="0"/>
              <a:t>Na imagem, é indicado o </a:t>
            </a:r>
            <a:r>
              <a:rPr lang="pt-BR" sz="1800" b="1" dirty="0"/>
              <a:t>padrão de disparo </a:t>
            </a:r>
            <a:r>
              <a:rPr lang="pt-BR" sz="1800" dirty="0"/>
              <a:t>de neurônios em resposta ao movimento de uma coluna em </a:t>
            </a:r>
            <a:r>
              <a:rPr lang="pt-BR" sz="1800" b="1" dirty="0"/>
              <a:t>direções</a:t>
            </a:r>
            <a:r>
              <a:rPr lang="pt-BR" sz="1800" dirty="0"/>
              <a:t> opostas (indicado pelas </a:t>
            </a:r>
            <a:r>
              <a:rPr lang="pt-BR" sz="1800" b="1" dirty="0"/>
              <a:t>setas</a:t>
            </a:r>
            <a:r>
              <a:rPr lang="pt-BR" sz="1800" dirty="0"/>
              <a:t>)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800" dirty="0"/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dirty="0"/>
              <a:t>É visto que os neurônios </a:t>
            </a:r>
            <a:r>
              <a:rPr lang="pt-BR" sz="1800" b="1" dirty="0"/>
              <a:t>disparam</a:t>
            </a:r>
            <a:r>
              <a:rPr lang="pt-BR" sz="1800" dirty="0"/>
              <a:t> quando </a:t>
            </a:r>
            <a:r>
              <a:rPr lang="pt-BR" sz="1800" b="1" dirty="0"/>
              <a:t>reconhecem movimento em uma direção</a:t>
            </a:r>
            <a:r>
              <a:rPr lang="pt-BR" sz="1800" dirty="0"/>
              <a:t>, mas </a:t>
            </a:r>
            <a:r>
              <a:rPr lang="pt-BR" sz="1800" b="1" dirty="0"/>
              <a:t>não em outra</a:t>
            </a:r>
            <a:r>
              <a:rPr lang="pt-BR" sz="1800" dirty="0"/>
              <a:t>.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800" dirty="0"/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dirty="0"/>
              <a:t>O </a:t>
            </a:r>
            <a:r>
              <a:rPr lang="pt-BR" sz="1800" b="1" dirty="0"/>
              <a:t>ângulo</a:t>
            </a:r>
            <a:r>
              <a:rPr lang="pt-BR" sz="1800" dirty="0"/>
              <a:t> do movimento também é </a:t>
            </a:r>
            <a:r>
              <a:rPr lang="pt-BR" sz="1800" b="1" dirty="0"/>
              <a:t>importante</a:t>
            </a:r>
            <a:r>
              <a:rPr lang="pt-BR" sz="1800" dirty="0"/>
              <a:t>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br>
              <a:rPr lang="pt-BR" sz="1800" dirty="0"/>
            </a:br>
            <a:r>
              <a:rPr lang="pt-BR" sz="1800" dirty="0"/>
              <a:t>Também foram encontrados </a:t>
            </a:r>
            <a:r>
              <a:rPr lang="pt-BR" sz="1800" b="1" dirty="0"/>
              <a:t>neurônios sensíveis à contraste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581009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0889B21-793E-4DA7-B8CE-993E4652C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50" y="981075"/>
            <a:ext cx="8324850" cy="4162425"/>
          </a:xfrm>
          <a:prstGeom prst="rect">
            <a:avLst/>
          </a:prstGeom>
        </p:spPr>
      </p:pic>
      <p:sp>
        <p:nvSpPr>
          <p:cNvPr id="13" name="Google Shape;94;p18">
            <a:extLst>
              <a:ext uri="{FF2B5EF4-FFF2-40B4-BE49-F238E27FC236}">
                <a16:creationId xmlns:a16="http://schemas.microsoft.com/office/drawing/2014/main" id="{395B1C6B-E07C-47CF-A6F4-D081112E0AF9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/>
              <a:t>Diagrama de Blocos do sistema de visão de um primata (Kravitz et al, 2013)</a:t>
            </a:r>
          </a:p>
        </p:txBody>
      </p:sp>
    </p:spTree>
    <p:extLst>
      <p:ext uri="{BB962C8B-B14F-4D97-AF65-F5344CB8AC3E}">
        <p14:creationId xmlns:p14="http://schemas.microsoft.com/office/powerpoint/2010/main" val="2725277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360405" y="136795"/>
            <a:ext cx="8423187" cy="628650"/>
          </a:xfrm>
        </p:spPr>
        <p:txBody>
          <a:bodyPr/>
          <a:lstStyle/>
          <a:p>
            <a:pPr algn="ctr" eaLnBrk="1" hangingPunct="1"/>
            <a:r>
              <a:rPr lang="en-US" sz="2400" b="1" dirty="0">
                <a:latin typeface="+mj-lt"/>
                <a:ea typeface="ＭＳ Ｐゴシック" charset="0"/>
                <a:cs typeface="ＭＳ Ｐゴシック" charset="0"/>
              </a:rPr>
              <a:t>Redes </a:t>
            </a:r>
            <a:r>
              <a:rPr lang="en-US" sz="2400" b="1" dirty="0" err="1">
                <a:latin typeface="+mj-lt"/>
                <a:ea typeface="ＭＳ Ｐゴシック" charset="0"/>
                <a:cs typeface="ＭＳ Ｐゴシック" charset="0"/>
              </a:rPr>
              <a:t>Neurais</a:t>
            </a:r>
            <a:r>
              <a:rPr lang="en-US" sz="2400" b="1" dirty="0">
                <a:latin typeface="+mj-lt"/>
                <a:ea typeface="ＭＳ Ｐゴシック" charset="0"/>
                <a:cs typeface="ＭＳ Ｐゴシック" charset="0"/>
              </a:rPr>
              <a:t> Convolucionais</a:t>
            </a:r>
            <a:b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</a:br>
            <a:b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9155" name="Picture 7" descr="Screen shot 2010-10-12 at 7.22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954" y="2422300"/>
            <a:ext cx="8145292" cy="251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1"/>
          <p:cNvSpPr txBox="1">
            <a:spLocks noChangeArrowheads="1"/>
          </p:cNvSpPr>
          <p:nvPr/>
        </p:nvSpPr>
        <p:spPr bwMode="auto">
          <a:xfrm>
            <a:off x="2171700" y="2057401"/>
            <a:ext cx="34529" cy="55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2" rIns="68562" bIns="34282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sz="3150"/>
          </a:p>
        </p:txBody>
      </p:sp>
      <p:sp>
        <p:nvSpPr>
          <p:cNvPr id="6" name="Google Shape;102;p19">
            <a:extLst>
              <a:ext uri="{FF2B5EF4-FFF2-40B4-BE49-F238E27FC236}">
                <a16:creationId xmlns:a16="http://schemas.microsoft.com/office/drawing/2014/main" id="{780D35F0-B24A-4AA6-B8AD-3B8DB04F7C84}"/>
              </a:ext>
            </a:extLst>
          </p:cNvPr>
          <p:cNvSpPr txBox="1"/>
          <p:nvPr/>
        </p:nvSpPr>
        <p:spPr>
          <a:xfrm>
            <a:off x="163199" y="765445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 err="1">
                <a:solidFill>
                  <a:schemeClr val="dk1"/>
                </a:solidFill>
              </a:rPr>
              <a:t>LeCun</a:t>
            </a:r>
            <a:r>
              <a:rPr lang="pt-BR" sz="1800" dirty="0">
                <a:solidFill>
                  <a:schemeClr val="dk1"/>
                </a:solidFill>
              </a:rPr>
              <a:t> et al (1998): reconhecimento de números manuscritos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 err="1">
                <a:solidFill>
                  <a:schemeClr val="dk1"/>
                </a:solidFill>
              </a:rPr>
              <a:t>Krizhevsky</a:t>
            </a:r>
            <a:r>
              <a:rPr lang="pt-BR" sz="1800" dirty="0">
                <a:solidFill>
                  <a:schemeClr val="dk1"/>
                </a:solidFill>
              </a:rPr>
              <a:t>, </a:t>
            </a:r>
            <a:r>
              <a:rPr lang="pt-BR" sz="1800" dirty="0" err="1">
                <a:solidFill>
                  <a:schemeClr val="dk1"/>
                </a:solidFill>
              </a:rPr>
              <a:t>Sutskever</a:t>
            </a:r>
            <a:r>
              <a:rPr lang="pt-BR" sz="1800" dirty="0">
                <a:solidFill>
                  <a:schemeClr val="dk1"/>
                </a:solidFill>
              </a:rPr>
              <a:t> &amp; </a:t>
            </a:r>
            <a:r>
              <a:rPr lang="pt-BR" sz="1800" dirty="0" err="1">
                <a:solidFill>
                  <a:schemeClr val="dk1"/>
                </a:solidFill>
              </a:rPr>
              <a:t>Hinton</a:t>
            </a:r>
            <a:r>
              <a:rPr lang="pt-BR" sz="1800" dirty="0">
                <a:solidFill>
                  <a:schemeClr val="dk1"/>
                </a:solidFill>
              </a:rPr>
              <a:t> (2012): classificação de Imagens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 err="1">
                <a:solidFill>
                  <a:schemeClr val="dk1"/>
                </a:solidFill>
              </a:rPr>
              <a:t>Girshick</a:t>
            </a:r>
            <a:r>
              <a:rPr lang="pt-BR" sz="1800" dirty="0">
                <a:solidFill>
                  <a:schemeClr val="dk1"/>
                </a:solidFill>
              </a:rPr>
              <a:t>, </a:t>
            </a:r>
            <a:r>
              <a:rPr lang="pt-BR" sz="1800" dirty="0" err="1">
                <a:solidFill>
                  <a:schemeClr val="dk1"/>
                </a:solidFill>
              </a:rPr>
              <a:t>Donahue</a:t>
            </a:r>
            <a:r>
              <a:rPr lang="pt-BR" sz="1800" dirty="0">
                <a:solidFill>
                  <a:schemeClr val="dk1"/>
                </a:solidFill>
              </a:rPr>
              <a:t>, </a:t>
            </a:r>
            <a:r>
              <a:rPr lang="pt-BR" sz="1800" dirty="0" err="1">
                <a:solidFill>
                  <a:schemeClr val="dk1"/>
                </a:solidFill>
              </a:rPr>
              <a:t>Darrell</a:t>
            </a:r>
            <a:r>
              <a:rPr lang="pt-BR" sz="1800" dirty="0">
                <a:solidFill>
                  <a:schemeClr val="dk1"/>
                </a:solidFill>
              </a:rPr>
              <a:t> &amp; </a:t>
            </a:r>
            <a:r>
              <a:rPr lang="pt-BR" sz="1800" dirty="0" err="1">
                <a:solidFill>
                  <a:schemeClr val="dk1"/>
                </a:solidFill>
              </a:rPr>
              <a:t>Malik</a:t>
            </a:r>
            <a:r>
              <a:rPr lang="pt-BR" sz="1800" dirty="0">
                <a:solidFill>
                  <a:schemeClr val="dk1"/>
                </a:solidFill>
              </a:rPr>
              <a:t> (2013): detecção de objetos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3EA57B0B-10CB-40BD-926C-7886A2625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796" y="4685506"/>
            <a:ext cx="2457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50" dirty="0" err="1"/>
              <a:t>LeCun</a:t>
            </a:r>
            <a:r>
              <a:rPr lang="en-US" sz="1050" dirty="0"/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390241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360403" y="203388"/>
            <a:ext cx="8423187" cy="628650"/>
          </a:xfrm>
        </p:spPr>
        <p:txBody>
          <a:bodyPr/>
          <a:lstStyle/>
          <a:p>
            <a:pPr algn="ctr" eaLnBrk="1" hangingPunct="1"/>
            <a:r>
              <a:rPr lang="en-US" sz="2400" b="1" i="1" dirty="0">
                <a:latin typeface="+mj-lt"/>
                <a:ea typeface="ＭＳ Ｐゴシック" charset="0"/>
                <a:cs typeface="ＭＳ Ｐゴシック" charset="0"/>
              </a:rPr>
              <a:t>Deep Learning</a:t>
            </a:r>
            <a:b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</a:br>
            <a:b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6" name="TextBox 1"/>
          <p:cNvSpPr txBox="1">
            <a:spLocks noChangeArrowheads="1"/>
          </p:cNvSpPr>
          <p:nvPr/>
        </p:nvSpPr>
        <p:spPr bwMode="auto">
          <a:xfrm>
            <a:off x="2171700" y="2057401"/>
            <a:ext cx="34529" cy="55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2" rIns="68562" bIns="34282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sz="3150"/>
          </a:p>
        </p:txBody>
      </p:sp>
      <p:pic>
        <p:nvPicPr>
          <p:cNvPr id="1030" name="Picture 6" descr="Resultado de imagem para deep learning">
            <a:extLst>
              <a:ext uri="{FF2B5EF4-FFF2-40B4-BE49-F238E27FC236}">
                <a16:creationId xmlns:a16="http://schemas.microsoft.com/office/drawing/2014/main" id="{239C6587-705A-43F4-856E-F2FFF7A5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57" y="2102833"/>
            <a:ext cx="7099078" cy="304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02;p19">
            <a:extLst>
              <a:ext uri="{FF2B5EF4-FFF2-40B4-BE49-F238E27FC236}">
                <a16:creationId xmlns:a16="http://schemas.microsoft.com/office/drawing/2014/main" id="{7AA631CC-9590-4723-8E0C-4E124605B79F}"/>
              </a:ext>
            </a:extLst>
          </p:cNvPr>
          <p:cNvSpPr txBox="1"/>
          <p:nvPr/>
        </p:nvSpPr>
        <p:spPr>
          <a:xfrm>
            <a:off x="252844" y="620289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Não necessita que seja especificado as características a serem observadas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Podem ser completamente não-supervisionados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dk1"/>
                </a:solidFill>
              </a:rPr>
              <a:t>Cada camada corresponde a diferente nível de abstração </a:t>
            </a:r>
          </a:p>
        </p:txBody>
      </p:sp>
    </p:spTree>
    <p:extLst>
      <p:ext uri="{BB962C8B-B14F-4D97-AF65-F5344CB8AC3E}">
        <p14:creationId xmlns:p14="http://schemas.microsoft.com/office/powerpoint/2010/main" val="303628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Agenda</a:t>
            </a:r>
            <a:endParaRPr b="1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O que é </a:t>
            </a:r>
            <a:r>
              <a:rPr lang="pt-BR" i="1">
                <a:solidFill>
                  <a:srgbClr val="000000"/>
                </a:solidFill>
              </a:rPr>
              <a:t>Visão Computacional</a:t>
            </a:r>
            <a:r>
              <a:rPr lang="pt-BR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Como funciona?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Extraindo informações à partir de imagens</a:t>
            </a:r>
            <a:endParaRPr>
              <a:solidFill>
                <a:srgbClr val="000000"/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Aplicações em Inteligência Artificial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879" y="2607007"/>
            <a:ext cx="1519767" cy="854869"/>
          </a:xfrm>
          <a:prstGeom prst="rect">
            <a:avLst/>
          </a:prstGeom>
        </p:spPr>
      </p:pic>
      <p:grpSp>
        <p:nvGrpSpPr>
          <p:cNvPr id="15363" name="Group 4"/>
          <p:cNvGrpSpPr>
            <a:grpSpLocks/>
          </p:cNvGrpSpPr>
          <p:nvPr/>
        </p:nvGrpSpPr>
        <p:grpSpPr bwMode="auto">
          <a:xfrm>
            <a:off x="1355497" y="1102519"/>
            <a:ext cx="2178844" cy="1856185"/>
            <a:chOff x="144" y="432"/>
            <a:chExt cx="1830" cy="1559"/>
          </a:xfrm>
        </p:grpSpPr>
        <p:grpSp>
          <p:nvGrpSpPr>
            <p:cNvPr id="15401" name="Group 5"/>
            <p:cNvGrpSpPr>
              <a:grpSpLocks/>
            </p:cNvGrpSpPr>
            <p:nvPr/>
          </p:nvGrpSpPr>
          <p:grpSpPr bwMode="auto">
            <a:xfrm>
              <a:off x="144" y="432"/>
              <a:ext cx="1830" cy="1344"/>
              <a:chOff x="144" y="432"/>
              <a:chExt cx="1830" cy="1344"/>
            </a:xfrm>
          </p:grpSpPr>
          <p:pic>
            <p:nvPicPr>
              <p:cNvPr id="15403" name="Picture 6" descr="album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" y="432"/>
                <a:ext cx="860" cy="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4" name="Picture 7" descr="album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" y="1053"/>
                <a:ext cx="918" cy="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5" name="Picture 8" descr="album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" y="1056"/>
                <a:ext cx="925" cy="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6" name="Picture 9" descr="album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" y="432"/>
                <a:ext cx="960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402" name="Text Box 10"/>
            <p:cNvSpPr txBox="1">
              <a:spLocks noChangeArrowheads="1"/>
            </p:cNvSpPr>
            <p:nvPr/>
          </p:nvSpPr>
          <p:spPr bwMode="auto">
            <a:xfrm>
              <a:off x="530" y="1797"/>
              <a:ext cx="11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>
                  <a:solidFill>
                    <a:schemeClr val="bg1"/>
                  </a:solidFill>
                </a:rPr>
                <a:t>Personal photo albums</a:t>
              </a:r>
            </a:p>
          </p:txBody>
        </p:sp>
      </p:grpSp>
      <p:grpSp>
        <p:nvGrpSpPr>
          <p:cNvPr id="15364" name="Group 11"/>
          <p:cNvGrpSpPr>
            <a:grpSpLocks/>
          </p:cNvGrpSpPr>
          <p:nvPr/>
        </p:nvGrpSpPr>
        <p:grpSpPr bwMode="auto">
          <a:xfrm>
            <a:off x="1355497" y="3308746"/>
            <a:ext cx="2228850" cy="1834754"/>
            <a:chOff x="144" y="2109"/>
            <a:chExt cx="1872" cy="1541"/>
          </a:xfrm>
        </p:grpSpPr>
        <p:pic>
          <p:nvPicPr>
            <p:cNvPr id="15396" name="Picture 12" descr="infrared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784"/>
              <a:ext cx="847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7" name="Picture 13" descr="surveillance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109"/>
              <a:ext cx="880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8" name="Picture 14" descr="surveillance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111"/>
              <a:ext cx="1056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9" name="Text Box 15"/>
            <p:cNvSpPr txBox="1">
              <a:spLocks noChangeArrowheads="1"/>
            </p:cNvSpPr>
            <p:nvPr/>
          </p:nvSpPr>
          <p:spPr bwMode="auto">
            <a:xfrm>
              <a:off x="457" y="3456"/>
              <a:ext cx="11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 dirty="0" err="1">
                  <a:solidFill>
                    <a:schemeClr val="tx1"/>
                  </a:solidFill>
                </a:rPr>
                <a:t>Vigilância</a:t>
              </a:r>
              <a:r>
                <a:rPr lang="en-US" sz="900" b="0" dirty="0">
                  <a:solidFill>
                    <a:schemeClr val="tx1"/>
                  </a:solidFill>
                </a:rPr>
                <a:t> e </a:t>
              </a:r>
              <a:r>
                <a:rPr lang="en-US" sz="900" b="0" dirty="0" err="1">
                  <a:solidFill>
                    <a:schemeClr val="tx1"/>
                  </a:solidFill>
                </a:rPr>
                <a:t>Segurança</a:t>
              </a:r>
              <a:endParaRPr lang="en-US" sz="900" b="0" dirty="0">
                <a:solidFill>
                  <a:schemeClr val="tx1"/>
                </a:solidFill>
              </a:endParaRPr>
            </a:p>
          </p:txBody>
        </p:sp>
        <p:pic>
          <p:nvPicPr>
            <p:cNvPr id="15400" name="Picture 16" descr="surveillance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784"/>
              <a:ext cx="90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65" name="Group 17"/>
          <p:cNvGrpSpPr>
            <a:grpSpLocks/>
          </p:cNvGrpSpPr>
          <p:nvPr/>
        </p:nvGrpSpPr>
        <p:grpSpPr bwMode="auto">
          <a:xfrm>
            <a:off x="3698647" y="1137046"/>
            <a:ext cx="4257675" cy="1853804"/>
            <a:chOff x="2112" y="461"/>
            <a:chExt cx="3576" cy="1557"/>
          </a:xfrm>
        </p:grpSpPr>
        <p:sp>
          <p:nvSpPr>
            <p:cNvPr id="15386" name="Text Box 18"/>
            <p:cNvSpPr txBox="1">
              <a:spLocks noChangeArrowheads="1"/>
            </p:cNvSpPr>
            <p:nvPr/>
          </p:nvSpPr>
          <p:spPr bwMode="auto">
            <a:xfrm>
              <a:off x="3264" y="1824"/>
              <a:ext cx="134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>
                  <a:solidFill>
                    <a:schemeClr val="bg1"/>
                  </a:solidFill>
                </a:rPr>
                <a:t>Movies, news, sports</a:t>
              </a:r>
            </a:p>
          </p:txBody>
        </p:sp>
        <p:grpSp>
          <p:nvGrpSpPr>
            <p:cNvPr id="15387" name="Group 19"/>
            <p:cNvGrpSpPr>
              <a:grpSpLocks/>
            </p:cNvGrpSpPr>
            <p:nvPr/>
          </p:nvGrpSpPr>
          <p:grpSpPr bwMode="auto">
            <a:xfrm>
              <a:off x="2112" y="461"/>
              <a:ext cx="3576" cy="1409"/>
              <a:chOff x="2112" y="461"/>
              <a:chExt cx="3576" cy="1409"/>
            </a:xfrm>
          </p:grpSpPr>
          <p:pic>
            <p:nvPicPr>
              <p:cNvPr id="15388" name="Picture 20" descr="news1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1212"/>
                <a:ext cx="816" cy="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9" name="Picture 21" descr="news2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576"/>
                <a:ext cx="864" cy="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0" name="Picture 22" descr="movie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6" y="1152"/>
                <a:ext cx="1008" cy="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1" name="Picture 23" descr="sports3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461"/>
                <a:ext cx="787" cy="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2" name="Picture 24" descr="sports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1248"/>
                <a:ext cx="936" cy="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3" name="Picture 25" descr="movie8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1152"/>
                <a:ext cx="960" cy="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4" name="Picture 26" descr="movie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4" y="537"/>
                <a:ext cx="912" cy="6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5" name="Picture 27" descr="movie5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5" y="528"/>
                <a:ext cx="975" cy="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5366" name="Picture 30" descr="youtube_logo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797" y="2777727"/>
            <a:ext cx="685800" cy="38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36" descr="flickr_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97" y="2777727"/>
            <a:ext cx="1028700" cy="37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37" descr="google_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47" y="2777727"/>
            <a:ext cx="1028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9" name="Group 40"/>
          <p:cNvGrpSpPr>
            <a:grpSpLocks/>
          </p:cNvGrpSpPr>
          <p:nvPr/>
        </p:nvGrpSpPr>
        <p:grpSpPr bwMode="auto">
          <a:xfrm>
            <a:off x="3755797" y="3312319"/>
            <a:ext cx="4095750" cy="1796654"/>
            <a:chOff x="2160" y="2112"/>
            <a:chExt cx="3440" cy="1509"/>
          </a:xfrm>
        </p:grpSpPr>
        <p:sp>
          <p:nvSpPr>
            <p:cNvPr id="15374" name="Text Box 41"/>
            <p:cNvSpPr txBox="1">
              <a:spLocks noChangeArrowheads="1"/>
            </p:cNvSpPr>
            <p:nvPr/>
          </p:nvSpPr>
          <p:spPr bwMode="auto">
            <a:xfrm>
              <a:off x="3264" y="3427"/>
              <a:ext cx="147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1200" b="1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200" b="1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900" b="0" dirty="0">
                  <a:solidFill>
                    <a:schemeClr val="tx1"/>
                  </a:solidFill>
                </a:rPr>
                <a:t>Imagens </a:t>
              </a:r>
              <a:r>
                <a:rPr lang="en-US" sz="900" b="0" dirty="0" err="1">
                  <a:solidFill>
                    <a:schemeClr val="tx1"/>
                  </a:solidFill>
                </a:rPr>
                <a:t>Científicas</a:t>
              </a:r>
              <a:r>
                <a:rPr lang="en-US" sz="900" b="0" dirty="0">
                  <a:solidFill>
                    <a:schemeClr val="tx1"/>
                  </a:solidFill>
                </a:rPr>
                <a:t> e </a:t>
              </a:r>
              <a:r>
                <a:rPr lang="en-US" sz="900" b="0" dirty="0" err="1">
                  <a:solidFill>
                    <a:schemeClr val="tx1"/>
                  </a:solidFill>
                </a:rPr>
                <a:t>Médicas</a:t>
              </a:r>
              <a:endParaRPr lang="en-US" sz="900" b="0" dirty="0">
                <a:solidFill>
                  <a:schemeClr val="tx1"/>
                </a:solidFill>
              </a:endParaRPr>
            </a:p>
          </p:txBody>
        </p:sp>
        <p:grpSp>
          <p:nvGrpSpPr>
            <p:cNvPr id="15375" name="Group 42"/>
            <p:cNvGrpSpPr>
              <a:grpSpLocks/>
            </p:cNvGrpSpPr>
            <p:nvPr/>
          </p:nvGrpSpPr>
          <p:grpSpPr bwMode="auto">
            <a:xfrm>
              <a:off x="2160" y="2112"/>
              <a:ext cx="3440" cy="1340"/>
              <a:chOff x="2160" y="2112"/>
              <a:chExt cx="3440" cy="1340"/>
            </a:xfrm>
          </p:grpSpPr>
          <p:pic>
            <p:nvPicPr>
              <p:cNvPr id="15376" name="Picture 43" descr="Hawaii_IR_loop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112"/>
                <a:ext cx="816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7" name="Picture 44" descr="aerial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688"/>
                <a:ext cx="720" cy="7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8" name="Picture 45" descr="vessels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160"/>
                <a:ext cx="528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9" name="Picture 46" descr="spine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2112"/>
                <a:ext cx="520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0" name="Picture 47" descr="hubble4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6" y="2208"/>
                <a:ext cx="736" cy="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1" name="Picture 48" descr="hubble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4" y="2736"/>
                <a:ext cx="896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2" name="Picture 49" descr="brain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" y="2832"/>
                <a:ext cx="521" cy="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3" name="Picture 50" descr="protein_crystal2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2160"/>
                <a:ext cx="864" cy="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4" name="Picture 51" descr="electron_microscopy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2832"/>
                <a:ext cx="624" cy="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5" name="Picture 52" descr="microscopy3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2704"/>
                <a:ext cx="720" cy="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5371" name="Picture 61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48" y="2830115"/>
            <a:ext cx="1279922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62" descr="Picsearch - the search engine for pictures and images">
            <a:hlinkClick r:id="rId34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79" y="2737247"/>
            <a:ext cx="931069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26-Sep-17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3" name="Google Shape;101;p19">
            <a:extLst>
              <a:ext uri="{FF2B5EF4-FFF2-40B4-BE49-F238E27FC236}">
                <a16:creationId xmlns:a16="http://schemas.microsoft.com/office/drawing/2014/main" id="{69057469-D156-4875-B063-6D70E3533604}"/>
              </a:ext>
            </a:extLst>
          </p:cNvPr>
          <p:cNvSpPr txBox="1">
            <a:spLocks/>
          </p:cNvSpPr>
          <p:nvPr/>
        </p:nvSpPr>
        <p:spPr>
          <a:xfrm>
            <a:off x="311700" y="-119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Por que estudar Visão Computacional?</a:t>
            </a:r>
          </a:p>
        </p:txBody>
      </p:sp>
      <p:sp>
        <p:nvSpPr>
          <p:cNvPr id="54" name="Google Shape;102;p19">
            <a:extLst>
              <a:ext uri="{FF2B5EF4-FFF2-40B4-BE49-F238E27FC236}">
                <a16:creationId xmlns:a16="http://schemas.microsoft.com/office/drawing/2014/main" id="{8C2B0899-CADA-49B5-A491-E9C7D259BAA6}"/>
              </a:ext>
            </a:extLst>
          </p:cNvPr>
          <p:cNvSpPr txBox="1"/>
          <p:nvPr/>
        </p:nvSpPr>
        <p:spPr>
          <a:xfrm>
            <a:off x="163200" y="503086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Imagens e Vídeos estão presentes em todos os lugares.</a:t>
            </a: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96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Aplicações</a:t>
            </a:r>
            <a:endParaRPr b="1" dirty="0"/>
          </a:p>
        </p:txBody>
      </p:sp>
      <p:sp>
        <p:nvSpPr>
          <p:cNvPr id="110" name="Google Shape;110;p20"/>
          <p:cNvSpPr txBox="1"/>
          <p:nvPr/>
        </p:nvSpPr>
        <p:spPr>
          <a:xfrm>
            <a:off x="156200" y="1141975"/>
            <a:ext cx="5857200" cy="28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À partir de uma imagem podem ser obtidas informações </a:t>
            </a:r>
            <a:r>
              <a:rPr lang="pt-BR" sz="1800" b="1">
                <a:solidFill>
                  <a:schemeClr val="dk1"/>
                </a:solidFill>
              </a:rPr>
              <a:t>quantitativas </a:t>
            </a:r>
            <a:r>
              <a:rPr lang="pt-BR" sz="1800">
                <a:solidFill>
                  <a:schemeClr val="dk1"/>
                </a:solidFill>
              </a:rPr>
              <a:t>ou </a:t>
            </a:r>
            <a:r>
              <a:rPr lang="pt-BR" sz="1800" b="1">
                <a:solidFill>
                  <a:schemeClr val="dk1"/>
                </a:solidFill>
              </a:rPr>
              <a:t>qualitativas</a:t>
            </a:r>
            <a:r>
              <a:rPr lang="pt-BR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Informações quantitativas permitem à robôs </a:t>
            </a:r>
            <a:r>
              <a:rPr lang="pt-BR" sz="1800" b="1">
                <a:solidFill>
                  <a:schemeClr val="dk1"/>
                </a:solidFill>
              </a:rPr>
              <a:t>detectarem o melhor caminho</a:t>
            </a:r>
            <a:r>
              <a:rPr lang="pt-BR" sz="1800">
                <a:solidFill>
                  <a:schemeClr val="dk1"/>
                </a:solidFill>
              </a:rPr>
              <a:t>, preverem a </a:t>
            </a:r>
            <a:r>
              <a:rPr lang="pt-BR" sz="1800" b="1">
                <a:solidFill>
                  <a:schemeClr val="dk1"/>
                </a:solidFill>
              </a:rPr>
              <a:t>melhor posição para agarrar um objeto</a:t>
            </a:r>
            <a:r>
              <a:rPr lang="pt-BR" sz="1800">
                <a:solidFill>
                  <a:schemeClr val="dk1"/>
                </a:solidFill>
              </a:rPr>
              <a:t> ou para carros autônomos</a:t>
            </a:r>
            <a:r>
              <a:rPr lang="pt-BR" sz="1800" b="1">
                <a:solidFill>
                  <a:schemeClr val="dk1"/>
                </a:solidFill>
              </a:rPr>
              <a:t> preverem distâncias</a:t>
            </a:r>
            <a:r>
              <a:rPr lang="pt-BR" sz="1800">
                <a:solidFill>
                  <a:schemeClr val="dk1"/>
                </a:solidFill>
              </a:rPr>
              <a:t> ou </a:t>
            </a:r>
            <a:r>
              <a:rPr lang="pt-BR" sz="1800" b="1">
                <a:solidFill>
                  <a:schemeClr val="dk1"/>
                </a:solidFill>
              </a:rPr>
              <a:t>velocidade </a:t>
            </a:r>
            <a:r>
              <a:rPr lang="pt-BR" sz="1800">
                <a:solidFill>
                  <a:schemeClr val="dk1"/>
                </a:solidFill>
              </a:rPr>
              <a:t>e evitar acidentes.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Informações </a:t>
            </a:r>
            <a:r>
              <a:rPr lang="pt-BR" sz="1800" b="1">
                <a:solidFill>
                  <a:schemeClr val="dk1"/>
                </a:solidFill>
              </a:rPr>
              <a:t>qualitativas </a:t>
            </a:r>
            <a:r>
              <a:rPr lang="pt-BR" sz="1800">
                <a:solidFill>
                  <a:schemeClr val="dk1"/>
                </a:solidFill>
              </a:rPr>
              <a:t>descrevem a cena, e permitem segmentar uma imagem semanticamente, e inferir informações, como por exemplo, </a:t>
            </a:r>
            <a:r>
              <a:rPr lang="pt-BR" sz="1800" b="1">
                <a:solidFill>
                  <a:schemeClr val="dk1"/>
                </a:solidFill>
              </a:rPr>
              <a:t>nomear objetos</a:t>
            </a:r>
            <a:r>
              <a:rPr lang="pt-BR" sz="1800">
                <a:solidFill>
                  <a:schemeClr val="dk1"/>
                </a:solidFill>
              </a:rPr>
              <a:t> ou as </a:t>
            </a:r>
            <a:r>
              <a:rPr lang="pt-BR" sz="1800" b="1">
                <a:solidFill>
                  <a:schemeClr val="dk1"/>
                </a:solidFill>
              </a:rPr>
              <a:t>ações </a:t>
            </a:r>
            <a:r>
              <a:rPr lang="pt-BR" sz="1800">
                <a:solidFill>
                  <a:schemeClr val="dk1"/>
                </a:solidFill>
              </a:rPr>
              <a:t>que estão sendo </a:t>
            </a:r>
            <a:r>
              <a:rPr lang="pt-BR" sz="1800" b="1">
                <a:solidFill>
                  <a:schemeClr val="dk1"/>
                </a:solidFill>
              </a:rPr>
              <a:t>realizadas</a:t>
            </a:r>
            <a:r>
              <a:rPr lang="pt-BR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700" y="935375"/>
            <a:ext cx="244635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571238" y="4756350"/>
            <a:ext cx="3770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Segmentação para detecção de artefatos. Zosso et. al, 2017;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78" y="1403188"/>
            <a:ext cx="1883333" cy="1412500"/>
          </a:xfrm>
          <a:prstGeom prst="rect">
            <a:avLst/>
          </a:prstGeom>
        </p:spPr>
      </p:pic>
      <p:pic>
        <p:nvPicPr>
          <p:cNvPr id="6" name="Picture 5" descr="4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02" y="2837787"/>
            <a:ext cx="1513417" cy="1135063"/>
          </a:xfrm>
          <a:prstGeom prst="rect">
            <a:avLst/>
          </a:prstGeom>
        </p:spPr>
      </p:pic>
      <p:pic>
        <p:nvPicPr>
          <p:cNvPr id="7" name="Picture 6" descr="1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681" y="968969"/>
            <a:ext cx="1499504" cy="1549074"/>
          </a:xfrm>
          <a:prstGeom prst="rect">
            <a:avLst/>
          </a:prstGeom>
        </p:spPr>
      </p:pic>
      <p:pic>
        <p:nvPicPr>
          <p:cNvPr id="9" name="Picture 8" descr="6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029" y="1264830"/>
            <a:ext cx="1929193" cy="1446894"/>
          </a:xfrm>
          <a:prstGeom prst="rect">
            <a:avLst/>
          </a:prstGeom>
        </p:spPr>
      </p:pic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017" y="3832223"/>
            <a:ext cx="1943272" cy="1294219"/>
          </a:xfrm>
          <a:prstGeom prst="rect">
            <a:avLst/>
          </a:prstGeom>
        </p:spPr>
      </p:pic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70066795-AE31-4623-8E97-8E91F28283B8}"/>
              </a:ext>
            </a:extLst>
          </p:cNvPr>
          <p:cNvSpPr txBox="1">
            <a:spLocks/>
          </p:cNvSpPr>
          <p:nvPr/>
        </p:nvSpPr>
        <p:spPr>
          <a:xfrm>
            <a:off x="311700" y="136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Detecção e Segmentação Simultaneamente</a:t>
            </a:r>
          </a:p>
          <a:p>
            <a:pPr algn="ctr"/>
            <a:r>
              <a:rPr lang="pt-BR" b="1" dirty="0" err="1"/>
              <a:t>Hariharan</a:t>
            </a:r>
            <a:r>
              <a:rPr lang="pt-BR" b="1" dirty="0"/>
              <a:t>, </a:t>
            </a:r>
            <a:r>
              <a:rPr lang="pt-BR" b="1" dirty="0" err="1"/>
              <a:t>Arbelaez</a:t>
            </a:r>
            <a:r>
              <a:rPr lang="pt-BR" b="1" dirty="0"/>
              <a:t>, </a:t>
            </a:r>
            <a:r>
              <a:rPr lang="pt-BR" b="1" dirty="0" err="1"/>
              <a:t>Girshick</a:t>
            </a:r>
            <a:r>
              <a:rPr lang="pt-BR" b="1" dirty="0"/>
              <a:t> &amp; </a:t>
            </a:r>
            <a:r>
              <a:rPr lang="pt-BR" b="1" dirty="0" err="1"/>
              <a:t>Malik</a:t>
            </a:r>
            <a:r>
              <a:rPr lang="pt-BR" b="1" dirty="0"/>
              <a:t> (2014)</a:t>
            </a:r>
          </a:p>
          <a:p>
            <a:pPr algn="ctr"/>
            <a:endParaRPr lang="pt-BR" b="1" dirty="0"/>
          </a:p>
        </p:txBody>
      </p:sp>
      <p:pic>
        <p:nvPicPr>
          <p:cNvPr id="13" name="Picture 3" descr="8.jpg">
            <a:extLst>
              <a:ext uri="{FF2B5EF4-FFF2-40B4-BE49-F238E27FC236}">
                <a16:creationId xmlns:a16="http://schemas.microsoft.com/office/drawing/2014/main" id="{345AD4E3-D90A-4277-A212-1EB89895398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869" y="1196373"/>
            <a:ext cx="2434837" cy="1826129"/>
          </a:xfrm>
          <a:prstGeom prst="rect">
            <a:avLst/>
          </a:prstGeom>
        </p:spPr>
      </p:pic>
      <p:pic>
        <p:nvPicPr>
          <p:cNvPr id="14" name="Picture 4" descr="8.jpg">
            <a:extLst>
              <a:ext uri="{FF2B5EF4-FFF2-40B4-BE49-F238E27FC236}">
                <a16:creationId xmlns:a16="http://schemas.microsoft.com/office/drawing/2014/main" id="{000AA37B-CDCE-4D28-9AE6-C5DFC66F49E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5592" y="2815688"/>
            <a:ext cx="1832946" cy="2314325"/>
          </a:xfrm>
          <a:prstGeom prst="rect">
            <a:avLst/>
          </a:prstGeom>
        </p:spPr>
      </p:pic>
      <p:pic>
        <p:nvPicPr>
          <p:cNvPr id="15" name="Picture 5" descr="3.jpg">
            <a:extLst>
              <a:ext uri="{FF2B5EF4-FFF2-40B4-BE49-F238E27FC236}">
                <a16:creationId xmlns:a16="http://schemas.microsoft.com/office/drawing/2014/main" id="{DB99529D-FCDA-49AF-B896-1E1B2C8BD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00" y="4023887"/>
            <a:ext cx="1694246" cy="1060597"/>
          </a:xfrm>
          <a:prstGeom prst="rect">
            <a:avLst/>
          </a:prstGeom>
        </p:spPr>
      </p:pic>
      <p:pic>
        <p:nvPicPr>
          <p:cNvPr id="16" name="Picture 6" descr="3.jpg">
            <a:extLst>
              <a:ext uri="{FF2B5EF4-FFF2-40B4-BE49-F238E27FC236}">
                <a16:creationId xmlns:a16="http://schemas.microsoft.com/office/drawing/2014/main" id="{8062F3B5-BB75-4AB4-9AB9-14AD0377F0A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054" y="2612373"/>
            <a:ext cx="1860758" cy="1135062"/>
          </a:xfrm>
          <a:prstGeom prst="rect">
            <a:avLst/>
          </a:prstGeom>
        </p:spPr>
      </p:pic>
      <p:pic>
        <p:nvPicPr>
          <p:cNvPr id="17" name="Picture 7" descr="3.jpg">
            <a:extLst>
              <a:ext uri="{FF2B5EF4-FFF2-40B4-BE49-F238E27FC236}">
                <a16:creationId xmlns:a16="http://schemas.microsoft.com/office/drawing/2014/main" id="{BE893D5C-EA76-47A7-92BB-868A0C2B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492" y="3256136"/>
            <a:ext cx="2333589" cy="15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3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5E1BF81E-E5CB-44F9-86F2-139864EDFDD3}"/>
              </a:ext>
            </a:extLst>
          </p:cNvPr>
          <p:cNvGrpSpPr/>
          <p:nvPr/>
        </p:nvGrpSpPr>
        <p:grpSpPr>
          <a:xfrm>
            <a:off x="636114" y="1180504"/>
            <a:ext cx="7611415" cy="3768014"/>
            <a:chOff x="663009" y="1180504"/>
            <a:chExt cx="6689530" cy="3407420"/>
          </a:xfrm>
        </p:grpSpPr>
        <p:grpSp>
          <p:nvGrpSpPr>
            <p:cNvPr id="14" name="Group 13"/>
            <p:cNvGrpSpPr/>
            <p:nvPr/>
          </p:nvGrpSpPr>
          <p:grpSpPr>
            <a:xfrm>
              <a:off x="663009" y="1180504"/>
              <a:ext cx="1591532" cy="1196969"/>
              <a:chOff x="233926" y="2252193"/>
              <a:chExt cx="2122043" cy="1595957"/>
            </a:xfrm>
          </p:grpSpPr>
          <p:pic>
            <p:nvPicPr>
              <p:cNvPr id="4" name="Picture 3" descr="orig_2008_001275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1170" y="2252193"/>
                <a:ext cx="1645518" cy="123413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33926" y="3486331"/>
                <a:ext cx="2122043" cy="361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883"/>
                <a:r>
                  <a:rPr lang="pt-BR" sz="135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Detecção Original</a:t>
                </a:r>
              </a:p>
            </p:txBody>
          </p:sp>
        </p:grpSp>
        <p:pic>
          <p:nvPicPr>
            <p:cNvPr id="6" name="Picture 5" descr="expand_2008_001275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003" y="3662320"/>
              <a:ext cx="1234139" cy="925604"/>
            </a:xfrm>
            <a:prstGeom prst="rect">
              <a:avLst/>
            </a:prstGeom>
          </p:spPr>
        </p:pic>
        <p:pic>
          <p:nvPicPr>
            <p:cNvPr id="9" name="Picture 8" descr="regress_2008_001275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6284" y="2462488"/>
              <a:ext cx="1162514" cy="871886"/>
            </a:xfrm>
            <a:prstGeom prst="rect">
              <a:avLst/>
            </a:prstGeom>
          </p:spPr>
        </p:pic>
        <p:pic>
          <p:nvPicPr>
            <p:cNvPr id="11" name="Picture 10" descr="one_2008_001275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3370" y="1355978"/>
              <a:ext cx="1154706" cy="866030"/>
            </a:xfrm>
            <a:prstGeom prst="rect">
              <a:avLst/>
            </a:prstGeom>
          </p:spPr>
        </p:pic>
        <p:pic>
          <p:nvPicPr>
            <p:cNvPr id="12" name="Picture 11" descr="two_2008_001275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0726" y="2419463"/>
              <a:ext cx="1219904" cy="914929"/>
            </a:xfrm>
            <a:prstGeom prst="rect">
              <a:avLst/>
            </a:prstGeom>
          </p:spPr>
        </p:pic>
        <p:pic>
          <p:nvPicPr>
            <p:cNvPr id="13" name="Picture 12" descr="three_2008_001275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4262" y="3553516"/>
              <a:ext cx="1219904" cy="914928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1438073" y="2406191"/>
              <a:ext cx="20702" cy="12561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952396" y="2795425"/>
              <a:ext cx="990994" cy="53894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algn="ctr" defTabSz="342883"/>
              <a:r>
                <a:rPr lang="pt-BR">
                  <a:solidFill>
                    <a:prstClr val="white"/>
                  </a:solidFill>
                  <a:latin typeface="+mj-lt"/>
                </a:rPr>
                <a:t>Detecções Próximas</a:t>
              </a:r>
            </a:p>
          </p:txBody>
        </p:sp>
        <p:cxnSp>
          <p:nvCxnSpPr>
            <p:cNvPr id="23" name="Elbow Connector 22"/>
            <p:cNvCxnSpPr>
              <a:stCxn id="6" idx="3"/>
              <a:endCxn id="9" idx="2"/>
            </p:cNvCxnSpPr>
            <p:nvPr/>
          </p:nvCxnSpPr>
          <p:spPr>
            <a:xfrm flipV="1">
              <a:off x="2055147" y="3334377"/>
              <a:ext cx="1032398" cy="79074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2140599" y="3875684"/>
              <a:ext cx="899173" cy="43931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algn="ctr" defTabSz="342883"/>
              <a:r>
                <a:rPr lang="pt-BR" sz="1350">
                  <a:solidFill>
                    <a:prstClr val="white"/>
                  </a:solidFill>
                  <a:latin typeface="+mj-lt"/>
                </a:rPr>
                <a:t>Regressão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797055" y="2706516"/>
              <a:ext cx="979081" cy="353297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algn="ctr" defTabSz="342883"/>
              <a:r>
                <a:rPr lang="pt-BR" sz="1200">
                  <a:solidFill>
                    <a:prstClr val="white"/>
                  </a:solidFill>
                  <a:latin typeface="+mj-lt"/>
                </a:rPr>
                <a:t>Segmentação</a:t>
              </a:r>
            </a:p>
          </p:txBody>
        </p:sp>
        <p:cxnSp>
          <p:nvCxnSpPr>
            <p:cNvPr id="33" name="Straight Arrow Connector 32"/>
            <p:cNvCxnSpPr>
              <a:cxnSpLocks/>
              <a:stCxn id="9" idx="3"/>
              <a:endCxn id="31" idx="1"/>
            </p:cNvCxnSpPr>
            <p:nvPr/>
          </p:nvCxnSpPr>
          <p:spPr>
            <a:xfrm flipV="1">
              <a:off x="3668798" y="2883165"/>
              <a:ext cx="128257" cy="15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cxnSpLocks/>
              <a:stCxn id="31" idx="0"/>
            </p:cNvCxnSpPr>
            <p:nvPr/>
          </p:nvCxnSpPr>
          <p:spPr>
            <a:xfrm flipV="1">
              <a:off x="4286595" y="2222010"/>
              <a:ext cx="400215" cy="4845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cxnSpLocks/>
              <a:stCxn id="31" idx="3"/>
              <a:endCxn id="12" idx="1"/>
            </p:cNvCxnSpPr>
            <p:nvPr/>
          </p:nvCxnSpPr>
          <p:spPr>
            <a:xfrm flipV="1">
              <a:off x="4776136" y="2876927"/>
              <a:ext cx="184591" cy="62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cxnSpLocks/>
              <a:stCxn id="31" idx="2"/>
            </p:cNvCxnSpPr>
            <p:nvPr/>
          </p:nvCxnSpPr>
          <p:spPr>
            <a:xfrm>
              <a:off x="4286595" y="3059813"/>
              <a:ext cx="400215" cy="4937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6292387" y="1592201"/>
              <a:ext cx="626588" cy="363476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defTabSz="342883"/>
              <a:r>
                <a:rPr lang="en-US" sz="1350" dirty="0" err="1">
                  <a:solidFill>
                    <a:prstClr val="white"/>
                  </a:solidFill>
                  <a:latin typeface="Calibri"/>
                </a:rPr>
                <a:t>Avalia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292387" y="2697838"/>
              <a:ext cx="626588" cy="363476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defTabSz="342883"/>
              <a:r>
                <a:rPr lang="en-US" sz="1350" dirty="0" err="1">
                  <a:solidFill>
                    <a:prstClr val="white"/>
                  </a:solidFill>
                  <a:latin typeface="Calibri"/>
                </a:rPr>
                <a:t>Avalia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292387" y="3951524"/>
              <a:ext cx="626588" cy="363476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6" tIns="34289" rIns="68576" bIns="34289" rtlCol="0" anchor="ctr"/>
            <a:lstStyle/>
            <a:p>
              <a:pPr defTabSz="342883"/>
              <a:r>
                <a:rPr lang="en-US" sz="1350" dirty="0" err="1">
                  <a:solidFill>
                    <a:prstClr val="white"/>
                  </a:solidFill>
                  <a:latin typeface="Calibri"/>
                </a:rPr>
                <a:t>Avalia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6" name="Straight Arrow Connector 45"/>
            <p:cNvCxnSpPr>
              <a:stCxn id="11" idx="3"/>
              <a:endCxn id="42" idx="1"/>
            </p:cNvCxnSpPr>
            <p:nvPr/>
          </p:nvCxnSpPr>
          <p:spPr>
            <a:xfrm flipV="1">
              <a:off x="5538080" y="1773938"/>
              <a:ext cx="754312" cy="150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2" idx="3"/>
              <a:endCxn id="43" idx="1"/>
            </p:cNvCxnSpPr>
            <p:nvPr/>
          </p:nvCxnSpPr>
          <p:spPr>
            <a:xfrm>
              <a:off x="6180627" y="2876926"/>
              <a:ext cx="111761" cy="26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4" idx="1"/>
            </p:cNvCxnSpPr>
            <p:nvPr/>
          </p:nvCxnSpPr>
          <p:spPr>
            <a:xfrm>
              <a:off x="5604166" y="4125117"/>
              <a:ext cx="688221" cy="81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 descr="tick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8655" y="3875684"/>
              <a:ext cx="403884" cy="409703"/>
            </a:xfrm>
            <a:prstGeom prst="rect">
              <a:avLst/>
            </a:prstGeom>
          </p:spPr>
        </p:pic>
        <p:pic>
          <p:nvPicPr>
            <p:cNvPr id="52" name="Picture 51" descr="cross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6573" y="2690404"/>
              <a:ext cx="348718" cy="369413"/>
            </a:xfrm>
            <a:prstGeom prst="rect">
              <a:avLst/>
            </a:prstGeom>
          </p:spPr>
        </p:pic>
        <p:pic>
          <p:nvPicPr>
            <p:cNvPr id="53" name="Picture 52" descr="cross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0981" y="1604287"/>
              <a:ext cx="348718" cy="369413"/>
            </a:xfrm>
            <a:prstGeom prst="rect">
              <a:avLst/>
            </a:prstGeom>
          </p:spPr>
        </p:pic>
      </p:grpSp>
      <p:sp>
        <p:nvSpPr>
          <p:cNvPr id="32" name="Google Shape;109;p20">
            <a:extLst>
              <a:ext uri="{FF2B5EF4-FFF2-40B4-BE49-F238E27FC236}">
                <a16:creationId xmlns:a16="http://schemas.microsoft.com/office/drawing/2014/main" id="{C4DC11F2-BAA4-493A-B1E4-1188E170A012}"/>
              </a:ext>
            </a:extLst>
          </p:cNvPr>
          <p:cNvSpPr txBox="1">
            <a:spLocks/>
          </p:cNvSpPr>
          <p:nvPr/>
        </p:nvSpPr>
        <p:spPr>
          <a:xfrm>
            <a:off x="311700" y="136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Detecção e Segmentação Simultaneamente</a:t>
            </a:r>
          </a:p>
          <a:p>
            <a:pPr algn="ctr"/>
            <a:r>
              <a:rPr lang="pt-BR" b="1" dirty="0" err="1"/>
              <a:t>Hariharan</a:t>
            </a:r>
            <a:r>
              <a:rPr lang="pt-BR" b="1" dirty="0"/>
              <a:t>, </a:t>
            </a:r>
            <a:r>
              <a:rPr lang="pt-BR" b="1" dirty="0" err="1"/>
              <a:t>Arbelaez</a:t>
            </a:r>
            <a:r>
              <a:rPr lang="pt-BR" b="1" dirty="0"/>
              <a:t>, </a:t>
            </a:r>
            <a:r>
              <a:rPr lang="pt-BR" b="1" dirty="0" err="1"/>
              <a:t>Girshick</a:t>
            </a:r>
            <a:r>
              <a:rPr lang="pt-BR" b="1" dirty="0"/>
              <a:t> &amp; </a:t>
            </a:r>
            <a:r>
              <a:rPr lang="pt-BR" b="1" dirty="0" err="1"/>
              <a:t>Malik</a:t>
            </a:r>
            <a:r>
              <a:rPr lang="pt-BR" b="1" dirty="0"/>
              <a:t> (2014)</a:t>
            </a:r>
          </a:p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93166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75129" y="205978"/>
            <a:ext cx="8408895" cy="857400"/>
          </a:xfrm>
          <a:prstGeom prst="rect">
            <a:avLst/>
          </a:prstGeom>
        </p:spPr>
        <p:txBody>
          <a:bodyPr spcFirstLastPara="1" wrap="square" lIns="68566" tIns="68566" rIns="68566" bIns="68566" anchor="b" anchorCtr="0">
            <a:noAutofit/>
          </a:bodyPr>
          <a:lstStyle/>
          <a:p>
            <a:pPr algn="ctr"/>
            <a:r>
              <a:rPr lang="pt-BR" b="1" dirty="0">
                <a:latin typeface="+mj-lt"/>
                <a:cs typeface="Calibri"/>
              </a:rPr>
              <a:t>Ações e atributos à partir de partes da imagem</a:t>
            </a:r>
            <a:br>
              <a:rPr lang="pt-BR" b="1" dirty="0">
                <a:latin typeface="+mj-lt"/>
                <a:cs typeface="Calibri"/>
              </a:rPr>
            </a:br>
            <a:r>
              <a:rPr lang="pt-BR" b="1" dirty="0">
                <a:latin typeface="+mj-lt"/>
                <a:cs typeface="Calibri"/>
              </a:rPr>
              <a:t>	</a:t>
            </a:r>
            <a:r>
              <a:rPr lang="en-US" b="1" dirty="0">
                <a:latin typeface="+mj-lt"/>
                <a:cs typeface="Calibri"/>
              </a:rPr>
              <a:t>G. </a:t>
            </a:r>
            <a:r>
              <a:rPr lang="en-US" b="1" dirty="0" err="1">
                <a:latin typeface="+mj-lt"/>
                <a:cs typeface="Calibri"/>
              </a:rPr>
              <a:t>Gkioxari</a:t>
            </a:r>
            <a:r>
              <a:rPr lang="en-US" b="1" dirty="0">
                <a:latin typeface="+mj-lt"/>
                <a:cs typeface="Calibri"/>
              </a:rPr>
              <a:t>, R. </a:t>
            </a:r>
            <a:r>
              <a:rPr lang="en-US" b="1" dirty="0" err="1">
                <a:latin typeface="+mj-lt"/>
                <a:cs typeface="Calibri"/>
              </a:rPr>
              <a:t>Girshick</a:t>
            </a:r>
            <a:r>
              <a:rPr lang="en-US" b="1" dirty="0">
                <a:latin typeface="+mj-lt"/>
                <a:cs typeface="Calibri"/>
              </a:rPr>
              <a:t> &amp; J. Malik (2015)</a:t>
            </a:r>
            <a:endParaRPr lang="pt-BR" b="1" dirty="0">
              <a:latin typeface="+mj-lt"/>
              <a:cs typeface="Calibri"/>
            </a:endParaRPr>
          </a:p>
        </p:txBody>
      </p:sp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24" y="1086976"/>
            <a:ext cx="6465218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9;p20">
            <a:extLst>
              <a:ext uri="{FF2B5EF4-FFF2-40B4-BE49-F238E27FC236}">
                <a16:creationId xmlns:a16="http://schemas.microsoft.com/office/drawing/2014/main" id="{06CC7332-9DA1-45BA-A950-33012259AC88}"/>
              </a:ext>
            </a:extLst>
          </p:cNvPr>
          <p:cNvSpPr txBox="1">
            <a:spLocks/>
          </p:cNvSpPr>
          <p:nvPr/>
        </p:nvSpPr>
        <p:spPr>
          <a:xfrm>
            <a:off x="311700" y="136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Detecção de Pose Humana</a:t>
            </a:r>
          </a:p>
          <a:p>
            <a:pPr algn="ctr"/>
            <a:r>
              <a:rPr lang="pt-BR" b="1" dirty="0" err="1"/>
              <a:t>Tompson</a:t>
            </a:r>
            <a:r>
              <a:rPr lang="pt-BR" b="1" dirty="0"/>
              <a:t>, </a:t>
            </a:r>
            <a:r>
              <a:rPr lang="pt-BR" b="1" dirty="0" err="1"/>
              <a:t>Jain</a:t>
            </a:r>
            <a:r>
              <a:rPr lang="pt-BR" b="1" dirty="0"/>
              <a:t>, </a:t>
            </a:r>
            <a:r>
              <a:rPr lang="pt-BR" b="1" dirty="0" err="1"/>
              <a:t>LeCun</a:t>
            </a:r>
            <a:r>
              <a:rPr lang="pt-BR" b="1" dirty="0"/>
              <a:t> &amp; </a:t>
            </a:r>
            <a:r>
              <a:rPr lang="pt-BR" b="1" dirty="0" err="1"/>
              <a:t>Bregler</a:t>
            </a:r>
            <a:r>
              <a:rPr lang="pt-BR" b="1" dirty="0"/>
              <a:t> (2014)</a:t>
            </a:r>
          </a:p>
          <a:p>
            <a:pPr algn="ctr"/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E95AE8-6152-40B5-ACFF-47635D9C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28" y="1065775"/>
            <a:ext cx="6713744" cy="40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1029821" y="52669"/>
            <a:ext cx="7084358" cy="1138535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pPr lvl="0" algn="ctr">
              <a:defRPr sz="1800"/>
            </a:pP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Detecção de Profundidade em Objetos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Tulsiani &amp; Malik (2014)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2834" b="21559"/>
          <a:stretch/>
        </p:blipFill>
        <p:spPr>
          <a:xfrm>
            <a:off x="766746" y="951922"/>
            <a:ext cx="7610508" cy="40449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29743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/>
              <a:t>Agradecimentos</a:t>
            </a:r>
            <a:endParaRPr sz="2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4A67CD-C08B-447E-9285-B4EF0E687F1A}"/>
              </a:ext>
            </a:extLst>
          </p:cNvPr>
          <p:cNvSpPr txBox="1">
            <a:spLocks/>
          </p:cNvSpPr>
          <p:nvPr/>
        </p:nvSpPr>
        <p:spPr>
          <a:xfrm>
            <a:off x="457200" y="1518018"/>
            <a:ext cx="8229600" cy="1030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Vitor Bruno de Oliveira Barth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vitor.barth@gmail.com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alt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7">
            <a:extLst>
              <a:ext uri="{FF2B5EF4-FFF2-40B4-BE49-F238E27FC236}">
                <a16:creationId xmlns:a16="http://schemas.microsoft.com/office/drawing/2014/main" id="{53AA4A1A-FE7F-4457-9871-2538E073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3411204"/>
            <a:ext cx="14224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3D6FF6-3043-46C0-9632-363E7156CABA}"/>
              </a:ext>
            </a:extLst>
          </p:cNvPr>
          <p:cNvSpPr txBox="1">
            <a:spLocks/>
          </p:cNvSpPr>
          <p:nvPr/>
        </p:nvSpPr>
        <p:spPr>
          <a:xfrm>
            <a:off x="457200" y="210521"/>
            <a:ext cx="8229600" cy="138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altLang="pt-BR"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  <a:endParaRPr lang="pt-BR" altLang="pt-BR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950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O que é Visão Computacional?</a:t>
            </a:r>
            <a:endParaRPr b="1"/>
          </a:p>
        </p:txBody>
      </p:sp>
      <p:sp>
        <p:nvSpPr>
          <p:cNvPr id="69" name="Google Shape;69;p15"/>
          <p:cNvSpPr txBox="1"/>
          <p:nvPr/>
        </p:nvSpPr>
        <p:spPr>
          <a:xfrm>
            <a:off x="171525" y="1311750"/>
            <a:ext cx="8824500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É a ciência que busca </a:t>
            </a:r>
            <a:r>
              <a:rPr lang="pt-BR" sz="1800" b="1" dirty="0"/>
              <a:t>extrair informações</a:t>
            </a:r>
            <a:r>
              <a:rPr lang="pt-BR" sz="1800" dirty="0"/>
              <a:t> à partir de fontes de </a:t>
            </a:r>
            <a:r>
              <a:rPr lang="pt-BR" sz="1800" b="1" dirty="0"/>
              <a:t>imagens digitais.</a:t>
            </a:r>
            <a:endParaRPr sz="1800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Para atingir este objetivo, pesquisas na área de Visão Computacional visam desenvolver </a:t>
            </a:r>
            <a:r>
              <a:rPr lang="pt-BR" sz="1800" b="1" dirty="0"/>
              <a:t>algoritmos</a:t>
            </a:r>
            <a:r>
              <a:rPr lang="pt-BR" sz="1800" dirty="0"/>
              <a:t> capazes de </a:t>
            </a:r>
            <a:r>
              <a:rPr lang="pt-BR" sz="1800" b="1" dirty="0"/>
              <a:t>atribuir significado</a:t>
            </a:r>
            <a:r>
              <a:rPr lang="pt-BR" sz="1800" dirty="0"/>
              <a:t> </a:t>
            </a:r>
            <a:r>
              <a:rPr lang="pt-BR" sz="1800" b="1" dirty="0"/>
              <a:t>à</a:t>
            </a:r>
            <a:r>
              <a:rPr lang="pt-BR" sz="1800" dirty="0"/>
              <a:t> conteúdos de uma </a:t>
            </a:r>
            <a:r>
              <a:rPr lang="pt-BR" sz="1800" b="1" dirty="0"/>
              <a:t>imagem</a:t>
            </a:r>
            <a:r>
              <a:rPr lang="pt-BR" sz="1800" dirty="0"/>
              <a:t>.</a:t>
            </a:r>
            <a:endParaRPr sz="18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00" y="2865200"/>
            <a:ext cx="5760000" cy="17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448900" y="4639275"/>
            <a:ext cx="6434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 Óptico de Caracteres (OCR). PyImageSearch, 2014.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O que é Visão Computacional?</a:t>
            </a:r>
            <a:endParaRPr b="1"/>
          </a:p>
        </p:txBody>
      </p:sp>
      <p:sp>
        <p:nvSpPr>
          <p:cNvPr id="77" name="Google Shape;77;p16"/>
          <p:cNvSpPr txBox="1"/>
          <p:nvPr/>
        </p:nvSpPr>
        <p:spPr>
          <a:xfrm>
            <a:off x="947400" y="4646175"/>
            <a:ext cx="72492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Computacional como interseção de diversas áreas da ciência. Moindrot, 2017.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813" y="1252975"/>
            <a:ext cx="5166367" cy="33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8997438C-20A2-48F5-B26C-EE80E45D0799}"/>
              </a:ext>
            </a:extLst>
          </p:cNvPr>
          <p:cNvSpPr/>
          <p:nvPr/>
        </p:nvSpPr>
        <p:spPr>
          <a:xfrm>
            <a:off x="6221040" y="2576098"/>
            <a:ext cx="1895475" cy="235785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5FD152C-0041-4DB1-B773-4577FCF32B75}"/>
              </a:ext>
            </a:extLst>
          </p:cNvPr>
          <p:cNvSpPr/>
          <p:nvPr/>
        </p:nvSpPr>
        <p:spPr>
          <a:xfrm>
            <a:off x="4610294" y="2576099"/>
            <a:ext cx="1494124" cy="235785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564490F-32CA-4711-8B46-EBF29527822E}"/>
              </a:ext>
            </a:extLst>
          </p:cNvPr>
          <p:cNvSpPr/>
          <p:nvPr/>
        </p:nvSpPr>
        <p:spPr>
          <a:xfrm>
            <a:off x="2887570" y="2576099"/>
            <a:ext cx="1494124" cy="235785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096767-2A33-4A80-AE45-506FAC6765B5}"/>
              </a:ext>
            </a:extLst>
          </p:cNvPr>
          <p:cNvSpPr/>
          <p:nvPr/>
        </p:nvSpPr>
        <p:spPr>
          <a:xfrm>
            <a:off x="885825" y="2576099"/>
            <a:ext cx="1895475" cy="235785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802" name="Line 2"/>
          <p:cNvSpPr>
            <a:spLocks noChangeShapeType="1"/>
          </p:cNvSpPr>
          <p:nvPr/>
        </p:nvSpPr>
        <p:spPr bwMode="auto">
          <a:xfrm flipV="1">
            <a:off x="2303103" y="3344997"/>
            <a:ext cx="7429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03" name="Line 3"/>
          <p:cNvSpPr>
            <a:spLocks noChangeShapeType="1"/>
          </p:cNvSpPr>
          <p:nvPr/>
        </p:nvSpPr>
        <p:spPr bwMode="auto">
          <a:xfrm>
            <a:off x="2303103" y="3916497"/>
            <a:ext cx="74295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885825" y="2588652"/>
            <a:ext cx="18954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Imagem (ou vídeo)</a:t>
            </a: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2887570" y="2585625"/>
            <a:ext cx="14941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Sensor</a:t>
            </a:r>
          </a:p>
        </p:txBody>
      </p:sp>
      <p:pic>
        <p:nvPicPr>
          <p:cNvPr id="204806" name="Picture 6" descr="ey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53" y="2966378"/>
            <a:ext cx="8572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7" name="Picture 7" descr="MDCLQP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503" y="388077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4610294" y="2585625"/>
            <a:ext cx="14941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Interpretador</a:t>
            </a:r>
          </a:p>
        </p:txBody>
      </p:sp>
      <p:pic>
        <p:nvPicPr>
          <p:cNvPr id="204809" name="Picture 9" descr="brain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04" y="2966379"/>
            <a:ext cx="878681" cy="7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10" name="Picture 10" descr="oicompu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r="14285" b="4762"/>
          <a:stretch>
            <a:fillRect/>
          </a:stretch>
        </p:blipFill>
        <p:spPr bwMode="auto">
          <a:xfrm>
            <a:off x="4932003" y="3973647"/>
            <a:ext cx="759619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4246203" y="3366428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4246203" y="4373697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5960703" y="3516447"/>
            <a:ext cx="5143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 flipV="1">
            <a:off x="5960703" y="3916497"/>
            <a:ext cx="5143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6215112" y="2585624"/>
            <a:ext cx="18954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Interpretações</a:t>
            </a:r>
          </a:p>
        </p:txBody>
      </p:sp>
      <p:sp>
        <p:nvSpPr>
          <p:cNvPr id="204816" name="Text Box 16"/>
          <p:cNvSpPr txBox="1">
            <a:spLocks noChangeArrowheads="1"/>
          </p:cNvSpPr>
          <p:nvPr/>
        </p:nvSpPr>
        <p:spPr bwMode="auto">
          <a:xfrm>
            <a:off x="6557470" y="3429918"/>
            <a:ext cx="175692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/>
              <a:t>jardim, primavera,</a:t>
            </a:r>
          </a:p>
          <a:p>
            <a:pPr eaLnBrk="1" hangingPunct="1"/>
            <a:r>
              <a:rPr lang="pt-BR" dirty="0"/>
              <a:t>ponte, água,</a:t>
            </a:r>
          </a:p>
          <a:p>
            <a:pPr eaLnBrk="1" hangingPunct="1"/>
            <a:r>
              <a:rPr lang="pt-BR" dirty="0"/>
              <a:t>árvore, flor,</a:t>
            </a:r>
          </a:p>
          <a:p>
            <a:pPr eaLnBrk="1" hangingPunct="1"/>
            <a:r>
              <a:rPr lang="pt-BR" dirty="0"/>
              <a:t>verde, etc.</a:t>
            </a:r>
          </a:p>
        </p:txBody>
      </p:sp>
      <p:pic>
        <p:nvPicPr>
          <p:cNvPr id="104465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53" y="3148544"/>
            <a:ext cx="121801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Google Shape;101;p19">
            <a:extLst>
              <a:ext uri="{FF2B5EF4-FFF2-40B4-BE49-F238E27FC236}">
                <a16:creationId xmlns:a16="http://schemas.microsoft.com/office/drawing/2014/main" id="{011FC33B-CADB-4188-BA68-DF86E09FF09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800" b="1" dirty="0"/>
              <a:t>Extraindo informações à partir de uma imagem</a:t>
            </a:r>
          </a:p>
        </p:txBody>
      </p:sp>
      <p:sp>
        <p:nvSpPr>
          <p:cNvPr id="24" name="Google Shape;102;p19">
            <a:extLst>
              <a:ext uri="{FF2B5EF4-FFF2-40B4-BE49-F238E27FC236}">
                <a16:creationId xmlns:a16="http://schemas.microsoft.com/office/drawing/2014/main" id="{68037F5C-8F14-4B71-BBE4-8C00F6B7207E}"/>
              </a:ext>
            </a:extLst>
          </p:cNvPr>
          <p:cNvSpPr txBox="1"/>
          <p:nvPr/>
        </p:nvSpPr>
        <p:spPr>
          <a:xfrm>
            <a:off x="163200" y="1135075"/>
            <a:ext cx="8817600" cy="14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Seja em um computador ou um animal, a visão possui dois componentes principais: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pt-BR" sz="1800" dirty="0">
                <a:solidFill>
                  <a:schemeClr val="dk1"/>
                </a:solidFill>
              </a:rPr>
              <a:t>Um </a:t>
            </a:r>
            <a:r>
              <a:rPr lang="pt-BR" sz="1800" b="1" dirty="0">
                <a:solidFill>
                  <a:schemeClr val="dk1"/>
                </a:solidFill>
              </a:rPr>
              <a:t>sensor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pt-BR" sz="1800" dirty="0">
                <a:solidFill>
                  <a:schemeClr val="dk1"/>
                </a:solidFill>
              </a:rPr>
              <a:t>Um </a:t>
            </a:r>
            <a:r>
              <a:rPr lang="pt-BR" sz="1800" b="1" dirty="0">
                <a:solidFill>
                  <a:schemeClr val="dk1"/>
                </a:solidFill>
              </a:rPr>
              <a:t>interpretador</a:t>
            </a: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9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21" grpId="0" animBg="1"/>
      <p:bldP spid="204802" grpId="0" animBg="1"/>
      <p:bldP spid="204803" grpId="0" animBg="1"/>
      <p:bldP spid="204805" grpId="0"/>
      <p:bldP spid="204808" grpId="0"/>
      <p:bldP spid="204811" grpId="0" animBg="1"/>
      <p:bldP spid="204812" grpId="0" animBg="1"/>
      <p:bldP spid="204813" grpId="0" animBg="1"/>
      <p:bldP spid="204814" grpId="0" animBg="1"/>
      <p:bldP spid="204815" grpId="0"/>
      <p:bldP spid="2048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O que é Visão Computacional?</a:t>
            </a:r>
            <a:endParaRPr b="1" dirty="0"/>
          </a:p>
        </p:txBody>
      </p:sp>
      <p:sp>
        <p:nvSpPr>
          <p:cNvPr id="84" name="Google Shape;84;p17"/>
          <p:cNvSpPr txBox="1"/>
          <p:nvPr/>
        </p:nvSpPr>
        <p:spPr>
          <a:xfrm>
            <a:off x="171525" y="1311750"/>
            <a:ext cx="5538000" cy="3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É uma área de pesquisa desde os </a:t>
            </a:r>
            <a:r>
              <a:rPr lang="pt-BR" sz="1800" b="1" dirty="0"/>
              <a:t>anos 1960</a:t>
            </a:r>
            <a:r>
              <a:rPr lang="pt-BR" sz="1800" dirty="0"/>
              <a:t>, e ainda hoje é vista como um problema </a:t>
            </a:r>
            <a:r>
              <a:rPr lang="pt-BR" sz="1800" b="1" dirty="0"/>
              <a:t>muito difícil</a:t>
            </a:r>
            <a:r>
              <a:rPr lang="pt-BR" sz="1800" dirty="0"/>
              <a:t>.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Em </a:t>
            </a:r>
            <a:r>
              <a:rPr lang="pt-BR" sz="1800" b="1" dirty="0"/>
              <a:t>1997</a:t>
            </a:r>
            <a:r>
              <a:rPr lang="pt-BR" sz="1800" dirty="0"/>
              <a:t>, por meio de “</a:t>
            </a:r>
            <a:r>
              <a:rPr lang="pt-BR" sz="1800" b="1" dirty="0"/>
              <a:t>força bruta</a:t>
            </a:r>
            <a:r>
              <a:rPr lang="pt-BR" sz="1800" dirty="0"/>
              <a:t>”, já foi possível criar algoritmos capazes de </a:t>
            </a:r>
            <a:r>
              <a:rPr lang="pt-BR" sz="1800" b="1" dirty="0"/>
              <a:t>vencer seres humanos</a:t>
            </a:r>
            <a:r>
              <a:rPr lang="pt-BR" sz="1800" dirty="0"/>
              <a:t> em jogos, como xadrez. 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Inteligência não é um bom critério para se avaliar a complexidade computacional</a:t>
            </a:r>
            <a:r>
              <a:rPr lang="pt-BR" sz="1800" dirty="0"/>
              <a:t>: o </a:t>
            </a:r>
            <a:r>
              <a:rPr lang="pt-BR" sz="1800" i="1" dirty="0"/>
              <a:t>IBM </a:t>
            </a:r>
            <a:r>
              <a:rPr lang="pt-BR" sz="1800" i="1" dirty="0" err="1"/>
              <a:t>Deep</a:t>
            </a:r>
            <a:r>
              <a:rPr lang="pt-BR" sz="1800" i="1" dirty="0"/>
              <a:t> Blue </a:t>
            </a:r>
            <a:r>
              <a:rPr lang="pt-BR" sz="1800" dirty="0"/>
              <a:t>não era mais inteligente que seu oponente </a:t>
            </a:r>
            <a:r>
              <a:rPr lang="pt-BR" sz="1800" dirty="0" err="1"/>
              <a:t>Garry</a:t>
            </a:r>
            <a:r>
              <a:rPr lang="pt-BR" sz="1800" dirty="0"/>
              <a:t> Kasparov.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sp>
        <p:nvSpPr>
          <p:cNvPr id="85" name="Google Shape;85;p17"/>
          <p:cNvSpPr txBox="1"/>
          <p:nvPr/>
        </p:nvSpPr>
        <p:spPr>
          <a:xfrm>
            <a:off x="5433175" y="951325"/>
            <a:ext cx="3770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IBM Deep Blue vs. Garry Kasparov. 1997.</a:t>
            </a:r>
            <a:endParaRPr sz="10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838" y="1256575"/>
            <a:ext cx="2595376" cy="16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363" y="3260125"/>
            <a:ext cx="1662303" cy="1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433163" y="4815325"/>
            <a:ext cx="3770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Detecção de Objetos. Fei-Fei Li, 2016.</a:t>
            </a:r>
            <a:endParaRPr sz="1000"/>
          </a:p>
        </p:txBody>
      </p:sp>
      <p:sp>
        <p:nvSpPr>
          <p:cNvPr id="89" name="Google Shape;89;p17"/>
          <p:cNvSpPr txBox="1"/>
          <p:nvPr/>
        </p:nvSpPr>
        <p:spPr>
          <a:xfrm>
            <a:off x="7097588" y="2925325"/>
            <a:ext cx="4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52D12C-04E9-4ABF-A2A0-E32592231815}"/>
              </a:ext>
            </a:extLst>
          </p:cNvPr>
          <p:cNvSpPr>
            <a:spLocks noGrp="1"/>
          </p:cNvSpPr>
          <p:nvPr/>
        </p:nvSpPr>
        <p:spPr bwMode="auto">
          <a:xfrm>
            <a:off x="203993" y="72224"/>
            <a:ext cx="8736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6" tIns="45709" rIns="91416" bIns="45709" numCol="1" anchor="ctr" anchorCtr="0" compatLnSpc="1">
            <a:prstTxWarp prst="textNoShape">
              <a:avLst/>
            </a:prstTxWarp>
          </a:bodyPr>
          <a:lstStyle>
            <a:lvl1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08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165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250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33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/>
            <a:r>
              <a:rPr lang="pt-BR" sz="2800" b="1" dirty="0">
                <a:ea typeface="ＭＳ Ｐゴシック" charset="0"/>
                <a:cs typeface="ＭＳ Ｐゴシック" charset="0"/>
              </a:rPr>
              <a:t>Reconhecimento, Reconstrução e Reorganização</a:t>
            </a:r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323620AF-8E18-486C-9FC8-2ACE45EBA0D5}"/>
              </a:ext>
            </a:extLst>
          </p:cNvPr>
          <p:cNvGrpSpPr/>
          <p:nvPr/>
        </p:nvGrpSpPr>
        <p:grpSpPr>
          <a:xfrm>
            <a:off x="1298575" y="1054989"/>
            <a:ext cx="6546850" cy="3900911"/>
            <a:chOff x="215902" y="892176"/>
            <a:chExt cx="8736016" cy="5076826"/>
          </a:xfrm>
        </p:grpSpPr>
        <p:graphicFrame>
          <p:nvGraphicFramePr>
            <p:cNvPr id="6" name="Diagram 4">
              <a:extLst>
                <a:ext uri="{FF2B5EF4-FFF2-40B4-BE49-F238E27FC236}">
                  <a16:creationId xmlns:a16="http://schemas.microsoft.com/office/drawing/2014/main" id="{BFB576F8-9B64-43B1-9A1E-922484330D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05433952"/>
                </p:ext>
              </p:extLst>
            </p:nvPr>
          </p:nvGraphicFramePr>
          <p:xfrm>
            <a:off x="2338698" y="1511969"/>
            <a:ext cx="5814550" cy="39570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7" name="Picture 5" descr="ThreeR_recog.png">
              <a:extLst>
                <a:ext uri="{FF2B5EF4-FFF2-40B4-BE49-F238E27FC236}">
                  <a16:creationId xmlns:a16="http://schemas.microsoft.com/office/drawing/2014/main" id="{7C9DD9A4-64D8-410C-ADB2-D0639693D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5793" y="892176"/>
              <a:ext cx="2219325" cy="210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 descr="ThreeR_recon.png">
              <a:extLst>
                <a:ext uri="{FF2B5EF4-FFF2-40B4-BE49-F238E27FC236}">
                  <a16:creationId xmlns:a16="http://schemas.microsoft.com/office/drawing/2014/main" id="{22D566E1-0AE6-4E54-A9DC-E20C50B7B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02" y="3868739"/>
              <a:ext cx="2205038" cy="210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 descr="ThreeR_reorg.png">
              <a:extLst>
                <a:ext uri="{FF2B5EF4-FFF2-40B4-BE49-F238E27FC236}">
                  <a16:creationId xmlns:a16="http://schemas.microsoft.com/office/drawing/2014/main" id="{72C96345-F5D3-404F-8A1C-EE025D2B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455" y="2141546"/>
              <a:ext cx="2303463" cy="218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245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14 at 9.0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324" y="641951"/>
            <a:ext cx="6229350" cy="45015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E41CD9-EA0F-46E9-AF54-30F1461696CE}"/>
              </a:ext>
            </a:extLst>
          </p:cNvPr>
          <p:cNvSpPr>
            <a:spLocks noGrp="1"/>
          </p:cNvSpPr>
          <p:nvPr/>
        </p:nvSpPr>
        <p:spPr bwMode="auto">
          <a:xfrm>
            <a:off x="203993" y="-264326"/>
            <a:ext cx="8736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6" tIns="45709" rIns="91416" bIns="45709" numCol="1" anchor="ctr" anchorCtr="0" compatLnSpc="1">
            <a:prstTxWarp prst="textNoShape">
              <a:avLst/>
            </a:prstTxWarp>
          </a:bodyPr>
          <a:lstStyle>
            <a:lvl1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08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165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250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33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/>
            <a:r>
              <a:rPr lang="pt-BR" sz="2800" b="1" dirty="0">
                <a:ea typeface="ＭＳ Ｐゴシック" charset="0"/>
                <a:cs typeface="ＭＳ Ｐゴシック" charset="0"/>
              </a:rPr>
              <a:t>Uma imagem qualquer</a:t>
            </a:r>
          </a:p>
        </p:txBody>
      </p:sp>
    </p:spTree>
    <p:extLst>
      <p:ext uri="{BB962C8B-B14F-4D97-AF65-F5344CB8AC3E}">
        <p14:creationId xmlns:p14="http://schemas.microsoft.com/office/powerpoint/2010/main" val="78347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14 at 9.0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409" y="857250"/>
            <a:ext cx="6858000" cy="3784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993" y="4692650"/>
            <a:ext cx="8935771" cy="392413"/>
          </a:xfrm>
          <a:prstGeom prst="rect">
            <a:avLst/>
          </a:prstGeom>
          <a:noFill/>
        </p:spPr>
        <p:txBody>
          <a:bodyPr wrap="none" lIns="68576" tIns="34289" rIns="68576" bIns="34289" rtlCol="0">
            <a:spAutoFit/>
          </a:bodyPr>
          <a:lstStyle/>
          <a:p>
            <a:r>
              <a:rPr lang="en-US" sz="2100" dirty="0" err="1"/>
              <a:t>Será</a:t>
            </a:r>
            <a:r>
              <a:rPr lang="en-US" sz="2100" dirty="0"/>
              <a:t> que a </a:t>
            </a:r>
            <a:r>
              <a:rPr lang="en-US" sz="2100" dirty="0" err="1"/>
              <a:t>pessoa</a:t>
            </a:r>
            <a:r>
              <a:rPr lang="en-US" sz="2100" dirty="0"/>
              <a:t> B </a:t>
            </a:r>
            <a:r>
              <a:rPr lang="en-US" sz="2100" dirty="0" err="1"/>
              <a:t>vai</a:t>
            </a:r>
            <a:r>
              <a:rPr lang="en-US" sz="2100" dirty="0"/>
              <a:t> </a:t>
            </a:r>
            <a:r>
              <a:rPr lang="en-US" sz="2100" dirty="0" err="1"/>
              <a:t>colocar</a:t>
            </a:r>
            <a:r>
              <a:rPr lang="en-US" sz="2100" dirty="0"/>
              <a:t> </a:t>
            </a:r>
            <a:r>
              <a:rPr lang="en-US" sz="2100" dirty="0" err="1"/>
              <a:t>algum</a:t>
            </a:r>
            <a:r>
              <a:rPr lang="en-US" sz="2100" dirty="0"/>
              <a:t> </a:t>
            </a:r>
            <a:r>
              <a:rPr lang="en-US" sz="2100" dirty="0" err="1"/>
              <a:t>dinheiro</a:t>
            </a:r>
            <a:r>
              <a:rPr lang="en-US" sz="2100" dirty="0"/>
              <a:t> no </a:t>
            </a:r>
            <a:r>
              <a:rPr lang="en-US" sz="2100" dirty="0" err="1"/>
              <a:t>chapéu</a:t>
            </a:r>
            <a:r>
              <a:rPr lang="en-US" sz="2100" dirty="0"/>
              <a:t> da Pessoa C?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E73BA2-2350-48F0-A735-1AFE17516D52}"/>
              </a:ext>
            </a:extLst>
          </p:cNvPr>
          <p:cNvSpPr>
            <a:spLocks noGrp="1"/>
          </p:cNvSpPr>
          <p:nvPr/>
        </p:nvSpPr>
        <p:spPr bwMode="auto">
          <a:xfrm>
            <a:off x="203993" y="-156376"/>
            <a:ext cx="8736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6" tIns="45709" rIns="91416" bIns="45709" numCol="1" anchor="ctr" anchorCtr="0" compatLnSpc="1">
            <a:prstTxWarp prst="textNoShape">
              <a:avLst/>
            </a:prstTxWarp>
          </a:bodyPr>
          <a:lstStyle>
            <a:lvl1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559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08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165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250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332" algn="ctr" defTabSz="457082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/>
            <a:r>
              <a:rPr lang="pt-BR" sz="2800" b="1" dirty="0">
                <a:ea typeface="ＭＳ Ｐゴシック" charset="0"/>
                <a:cs typeface="ＭＳ Ｐゴシック" charset="0"/>
              </a:rPr>
              <a:t>O que deseja-se inferir?</a:t>
            </a:r>
          </a:p>
        </p:txBody>
      </p:sp>
    </p:spTree>
    <p:extLst>
      <p:ext uri="{BB962C8B-B14F-4D97-AF65-F5344CB8AC3E}">
        <p14:creationId xmlns:p14="http://schemas.microsoft.com/office/powerpoint/2010/main" val="252062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1020</Words>
  <Application>Microsoft Office PowerPoint</Application>
  <PresentationFormat>Apresentação na tela (16:9)</PresentationFormat>
  <Paragraphs>174</Paragraphs>
  <Slides>27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ＭＳ Ｐゴシック</vt:lpstr>
      <vt:lpstr>Arial</vt:lpstr>
      <vt:lpstr>Calibri</vt:lpstr>
      <vt:lpstr>Geneva</vt:lpstr>
      <vt:lpstr>Gill Sans</vt:lpstr>
      <vt:lpstr>Times New Roman</vt:lpstr>
      <vt:lpstr>Wingdings</vt:lpstr>
      <vt:lpstr>ヒラギノ角ゴ ProN W3</vt:lpstr>
      <vt:lpstr>Simple Light</vt:lpstr>
      <vt:lpstr>Visão Computacional, Deep Learning  (e suas aplicações com Inteligência Artificial)</vt:lpstr>
      <vt:lpstr>Agenda</vt:lpstr>
      <vt:lpstr>O que é Visão Computacional?</vt:lpstr>
      <vt:lpstr>O que é Visão Computacional?</vt:lpstr>
      <vt:lpstr>Apresentação do PowerPoint</vt:lpstr>
      <vt:lpstr>O que é Visão Computacional?</vt:lpstr>
      <vt:lpstr>Apresentação do PowerPoint</vt:lpstr>
      <vt:lpstr>Apresentação do PowerPoint</vt:lpstr>
      <vt:lpstr>Apresentação do PowerPoint</vt:lpstr>
      <vt:lpstr>Apresentação do PowerPoint</vt:lpstr>
      <vt:lpstr>O objetivo da Visão Computacional: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 Convolucionais  </vt:lpstr>
      <vt:lpstr>Deep Learning  </vt:lpstr>
      <vt:lpstr>Apresentação do PowerPoint</vt:lpstr>
      <vt:lpstr>Aplicações</vt:lpstr>
      <vt:lpstr>Apresentação do PowerPoint</vt:lpstr>
      <vt:lpstr>Apresentação do PowerPoint</vt:lpstr>
      <vt:lpstr>Ações e atributos à partir de partes da imagem  G. Gkioxari, R. Girshick &amp; J. Malik (2015)</vt:lpstr>
      <vt:lpstr>Apresentação do PowerPoint</vt:lpstr>
      <vt:lpstr>Detecção de Profundidade em Objetos Tulsiani &amp; Malik (2014)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Computacional (e suas aplicações em Inteligência Artificial)</dc:title>
  <cp:lastModifiedBy>Vitor Bruno de Oliveira Barth</cp:lastModifiedBy>
  <cp:revision>30</cp:revision>
  <dcterms:modified xsi:type="dcterms:W3CDTF">2018-08-24T19:42:45Z</dcterms:modified>
</cp:coreProperties>
</file>